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7"/>
  </p:notesMasterIdLst>
  <p:sldIdLst>
    <p:sldId id="256" r:id="rId4"/>
    <p:sldId id="296" r:id="rId5"/>
    <p:sldId id="295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99" r:id="rId16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97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78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0" clrIdx="0"/>
  <p:cmAuthor id="1" name="19140" initials="1" lastIdx="1" clrIdx="0"/>
  <p:cmAuthor id="4" name="王习习" initials="王" lastIdx="2" clrIdx="0"/>
  <p:cmAuthor id="75" name="作者" initials="A" lastIdx="0" clrIdx="24"/>
  <p:cmAuthor id="6" name="40733" initials="4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howGuides="1">
      <p:cViewPr varScale="1">
        <p:scale>
          <a:sx n="74" d="100"/>
          <a:sy n="74" d="100"/>
        </p:scale>
        <p:origin x="-1092" y="-90"/>
      </p:cViewPr>
      <p:guideLst>
        <p:guide orient="horz" pos="2136"/>
        <p:guide pos="27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260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.png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.pn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1.png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" descr="1039555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59573" b="52309"/>
          <a:stretch>
            <a:fillRect/>
          </a:stretch>
        </p:blipFill>
        <p:spPr>
          <a:xfrm>
            <a:off x="0" y="318770"/>
            <a:ext cx="3361690" cy="2075815"/>
          </a:xfrm>
          <a:prstGeom prst="rect">
            <a:avLst/>
          </a:prstGeom>
        </p:spPr>
      </p:pic>
      <p:pic>
        <p:nvPicPr>
          <p:cNvPr id="8" name="图片 5" descr="1039555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47691" r="73001" b="2773"/>
          <a:stretch>
            <a:fillRect/>
          </a:stretch>
        </p:blipFill>
        <p:spPr>
          <a:xfrm>
            <a:off x="-115570" y="3563620"/>
            <a:ext cx="2278380" cy="2188210"/>
          </a:xfrm>
          <a:prstGeom prst="rect">
            <a:avLst/>
          </a:prstGeom>
        </p:spPr>
      </p:pic>
      <p:pic>
        <p:nvPicPr>
          <p:cNvPr id="9" name="图片 6" descr="10395550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26911" t="68315" r="48562" b="-423"/>
          <a:stretch>
            <a:fillRect/>
          </a:stretch>
        </p:blipFill>
        <p:spPr>
          <a:xfrm>
            <a:off x="1524000" y="5078095"/>
            <a:ext cx="2653030" cy="1818005"/>
          </a:xfrm>
          <a:prstGeom prst="rect">
            <a:avLst/>
          </a:prstGeom>
        </p:spPr>
      </p:pic>
      <p:pic>
        <p:nvPicPr>
          <p:cNvPr id="11" name="图片 10" descr="10395550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54484" b="35709"/>
          <a:stretch>
            <a:fillRect/>
          </a:stretch>
        </p:blipFill>
        <p:spPr>
          <a:xfrm>
            <a:off x="8525510" y="0"/>
            <a:ext cx="3666490" cy="2710815"/>
          </a:xfrm>
          <a:prstGeom prst="rect">
            <a:avLst/>
          </a:prstGeom>
        </p:spPr>
      </p:pic>
      <p:pic>
        <p:nvPicPr>
          <p:cNvPr id="12" name="图片 11" descr="10395550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54484" t="64663" b="460"/>
          <a:stretch>
            <a:fillRect/>
          </a:stretch>
        </p:blipFill>
        <p:spPr>
          <a:xfrm>
            <a:off x="7541895" y="4993005"/>
            <a:ext cx="4650105" cy="1864995"/>
          </a:xfrm>
          <a:prstGeom prst="rect">
            <a:avLst/>
          </a:prstGeom>
        </p:spPr>
      </p:pic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5230982" y="4074684"/>
            <a:ext cx="2340000" cy="468000"/>
          </a:xfrm>
          <a:prstGeom prst="roundRect">
            <a:avLst>
              <a:gd name="adj" fmla="val 50000"/>
            </a:avLst>
          </a:prstGeom>
          <a:ln w="127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1755" tIns="18000" rIns="71755" bIns="1800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署名</a:t>
            </a:r>
            <a:endParaRPr>
              <a:sym typeface="+mn-ea"/>
            </a:endParaRPr>
          </a:p>
        </p:txBody>
      </p:sp>
      <p:sp>
        <p:nvSpPr>
          <p:cNvPr id="13" name="副标题 2"/>
          <p:cNvSpPr txBox="1"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2416175" y="3137852"/>
            <a:ext cx="7969250" cy="462280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>
                    <a:lumMod val="25098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10" name="标题 1"/>
          <p:cNvSpPr txBox="1"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416175" y="1935162"/>
            <a:ext cx="7969250" cy="1186180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1" i="0" u="none" strike="noStrike" kern="1200" cap="none" spc="0" normalizeH="0" baseline="0" noProof="1" dirty="0">
                <a:solidFill>
                  <a:schemeClr val="bg1">
                    <a:lumMod val="25098"/>
                  </a:schemeClr>
                </a:solidFill>
                <a:uFillTx/>
                <a:latin typeface="+mj-lt"/>
                <a:ea typeface="+mj-ea"/>
                <a:cs typeface="+mn-cs"/>
                <a:sym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单击编辑母版标题</a:t>
            </a:r>
            <a:endParaRPr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1301749"/>
            <a:ext cx="10800000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 descr="1039555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59573" b="52309"/>
          <a:stretch>
            <a:fillRect/>
          </a:stretch>
        </p:blipFill>
        <p:spPr>
          <a:xfrm>
            <a:off x="52070" y="318770"/>
            <a:ext cx="3361690" cy="2075815"/>
          </a:xfrm>
          <a:prstGeom prst="rect">
            <a:avLst/>
          </a:prstGeom>
        </p:spPr>
      </p:pic>
      <p:pic>
        <p:nvPicPr>
          <p:cNvPr id="6" name="图片 5" descr="1039555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47691" r="73001" b="2773"/>
          <a:stretch>
            <a:fillRect/>
          </a:stretch>
        </p:blipFill>
        <p:spPr>
          <a:xfrm>
            <a:off x="-63500" y="3563620"/>
            <a:ext cx="2278380" cy="2188210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63906" y="1144320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0" i="0" u="none" strike="noStrike" kern="1200" cap="none" spc="0" normalizeH="0" baseline="0" noProof="1" smtClean="0">
                <a:solidFill>
                  <a:schemeClr val="bg1">
                    <a:lumMod val="25098"/>
                  </a:schemeClr>
                </a:solidFill>
                <a:uFillTx/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039555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6911" t="68315" r="48562" b="-423"/>
          <a:stretch>
            <a:fillRect/>
          </a:stretch>
        </p:blipFill>
        <p:spPr>
          <a:xfrm>
            <a:off x="1524000" y="5078095"/>
            <a:ext cx="2653030" cy="1818005"/>
          </a:xfrm>
          <a:prstGeom prst="rect">
            <a:avLst/>
          </a:prstGeom>
        </p:spPr>
      </p:pic>
      <p:pic>
        <p:nvPicPr>
          <p:cNvPr id="12" name="图片 11" descr="1039555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4484" t="64663" b="460"/>
          <a:stretch>
            <a:fillRect/>
          </a:stretch>
        </p:blipFill>
        <p:spPr>
          <a:xfrm>
            <a:off x="7541895" y="4993005"/>
            <a:ext cx="4650105" cy="1864995"/>
          </a:xfrm>
          <a:prstGeom prst="rect">
            <a:avLst/>
          </a:prstGeom>
        </p:spPr>
      </p:pic>
      <p:sp>
        <p:nvSpPr>
          <p:cNvPr id="13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3248660" y="2485033"/>
            <a:ext cx="4093845" cy="1508125"/>
          </a:xfrm>
        </p:spPr>
        <p:txBody>
          <a:bodyPr wrap="square" anchor="ctr" anchorCtr="0">
            <a:normAutofit/>
          </a:bodyPr>
          <a:lstStyle>
            <a:lvl1pPr algn="r">
              <a:lnSpc>
                <a:spcPct val="100000"/>
              </a:lnSpc>
              <a:defRPr kumimoji="0" lang="zh-CN" altLang="en-US" sz="5000" b="1" i="0" u="none" strike="noStrike" kern="1200" cap="none" spc="0" normalizeH="0" baseline="0" noProof="1" smtClean="0">
                <a:solidFill>
                  <a:schemeClr val="bg1">
                    <a:lumMod val="25098"/>
                  </a:schemeClr>
                </a:solidFill>
                <a:uFillTx/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 noChangeAspect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7733030" y="2735095"/>
            <a:ext cx="1008000" cy="10080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wrap="none"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>
                <a:ln>
                  <a:noFill/>
                </a:ln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 descr="1039555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59573" b="52309"/>
          <a:stretch>
            <a:fillRect/>
          </a:stretch>
        </p:blipFill>
        <p:spPr>
          <a:xfrm>
            <a:off x="0" y="318770"/>
            <a:ext cx="3361690" cy="2075815"/>
          </a:xfrm>
          <a:prstGeom prst="rect">
            <a:avLst/>
          </a:prstGeom>
        </p:spPr>
      </p:pic>
      <p:pic>
        <p:nvPicPr>
          <p:cNvPr id="7" name="图片 5" descr="1039555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47691" r="73001" b="2773"/>
          <a:stretch>
            <a:fillRect/>
          </a:stretch>
        </p:blipFill>
        <p:spPr>
          <a:xfrm>
            <a:off x="-115570" y="3563620"/>
            <a:ext cx="2278380" cy="2188210"/>
          </a:xfrm>
          <a:prstGeom prst="rect">
            <a:avLst/>
          </a:prstGeom>
        </p:spPr>
      </p:pic>
      <p:pic>
        <p:nvPicPr>
          <p:cNvPr id="8" name="图片 6" descr="10395550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26911" t="68315" r="48562" b="-423"/>
          <a:stretch>
            <a:fillRect/>
          </a:stretch>
        </p:blipFill>
        <p:spPr>
          <a:xfrm>
            <a:off x="1524000" y="5078095"/>
            <a:ext cx="2653030" cy="1818005"/>
          </a:xfrm>
          <a:prstGeom prst="rect">
            <a:avLst/>
          </a:prstGeom>
        </p:spPr>
      </p:pic>
      <p:pic>
        <p:nvPicPr>
          <p:cNvPr id="11" name="图片 10" descr="10395550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54484" b="35709"/>
          <a:stretch>
            <a:fillRect/>
          </a:stretch>
        </p:blipFill>
        <p:spPr>
          <a:xfrm>
            <a:off x="8525510" y="0"/>
            <a:ext cx="3666490" cy="2710815"/>
          </a:xfrm>
          <a:prstGeom prst="rect">
            <a:avLst/>
          </a:prstGeom>
        </p:spPr>
      </p:pic>
      <p:pic>
        <p:nvPicPr>
          <p:cNvPr id="12" name="图片 11" descr="10395550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54484" t="64663" b="460"/>
          <a:stretch>
            <a:fillRect/>
          </a:stretch>
        </p:blipFill>
        <p:spPr>
          <a:xfrm>
            <a:off x="7541895" y="4993005"/>
            <a:ext cx="4650105" cy="1864995"/>
          </a:xfrm>
          <a:prstGeom prst="rect">
            <a:avLst/>
          </a:prstGeom>
        </p:spPr>
      </p:pic>
      <p:sp>
        <p:nvSpPr>
          <p:cNvPr id="10" name="署名占位符 10"/>
          <p:cNvSpPr>
            <a:spLocks noGrp="1"/>
          </p:cNvSpPr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5230388" y="3862635"/>
            <a:ext cx="2340000" cy="468000"/>
          </a:xfrm>
          <a:prstGeom prst="roundRect">
            <a:avLst>
              <a:gd name="adj" fmla="val 50000"/>
            </a:avLst>
          </a:prstGeom>
          <a:ln w="12700">
            <a:solidFill>
              <a:schemeClr val="lt1">
                <a:lumMod val="10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1755" tIns="18000" rIns="71755" bIns="1800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署名</a:t>
            </a:r>
            <a:endParaRPr>
              <a:sym typeface="+mn-ea"/>
            </a:endParaRPr>
          </a:p>
        </p:txBody>
      </p:sp>
      <p:sp>
        <p:nvSpPr>
          <p:cNvPr id="9" name="标题 6"/>
          <p:cNvSpPr txBox="1"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3416935" y="2146935"/>
            <a:ext cx="5968365" cy="1524635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8800" b="0" i="0" u="none" strike="noStrike" kern="1200" cap="none" spc="0" normalizeH="0" baseline="0" noProof="1" dirty="0">
                <a:solidFill>
                  <a:schemeClr val="accent5">
                    <a:lumMod val="42384"/>
                  </a:schemeClr>
                </a:solidFill>
                <a:uFillTx/>
                <a:latin typeface="+mj-lt"/>
                <a:ea typeface="+mj-ea"/>
                <a:cs typeface="+mn-cs"/>
                <a:sym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18" Type="http://schemas.openxmlformats.org/officeDocument/2006/relationships/tags" Target="../tags/tag69.xml"/><Relationship Id="rId17" Type="http://schemas.openxmlformats.org/officeDocument/2006/relationships/tags" Target="../tags/tag68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image" Target="../media/image1.png"/><Relationship Id="rId12" Type="http://schemas.openxmlformats.org/officeDocument/2006/relationships/tags" Target="../tags/tag64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 descr="10395550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t="47691" r="73001" b="2773"/>
          <a:stretch>
            <a:fillRect/>
          </a:stretch>
        </p:blipFill>
        <p:spPr>
          <a:xfrm>
            <a:off x="265430" y="332740"/>
            <a:ext cx="882015" cy="847090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bg1">
              <a:lumMod val="25098"/>
            </a:schemeClr>
          </a:solidFill>
          <a:effectLst>
            <a:outerShdw>
              <a:srgbClr val="FFFFFF"/>
            </a:outerShdw>
          </a:effectLst>
          <a:uFill>
            <a:solidFill>
              <a:schemeClr val="tx1">
                <a:lumMod val="75000"/>
                <a:lumOff val="25000"/>
              </a:schemeClr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74.xml"/><Relationship Id="rId5" Type="http://schemas.openxmlformats.org/officeDocument/2006/relationships/image" Target="../media/image2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10.jpeg"/><Relationship Id="rId5" Type="http://schemas.openxmlformats.org/officeDocument/2006/relationships/tags" Target="../tags/tag129.xml"/><Relationship Id="rId4" Type="http://schemas.openxmlformats.org/officeDocument/2006/relationships/image" Target="../media/image9.jpeg"/><Relationship Id="rId3" Type="http://schemas.openxmlformats.org/officeDocument/2006/relationships/tags" Target="../tags/tag128.xml"/><Relationship Id="rId2" Type="http://schemas.openxmlformats.org/officeDocument/2006/relationships/image" Target="../media/image8.jpeg"/><Relationship Id="rId15" Type="http://schemas.openxmlformats.org/officeDocument/2006/relationships/slideLayout" Target="../slideLayouts/slideLayout13.xml"/><Relationship Id="rId14" Type="http://schemas.openxmlformats.org/officeDocument/2006/relationships/tags" Target="../tags/tag136.xml"/><Relationship Id="rId13" Type="http://schemas.openxmlformats.org/officeDocument/2006/relationships/image" Target="../media/image2.png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tags" Target="../tags/tag12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2" Type="http://schemas.openxmlformats.org/officeDocument/2006/relationships/slideLayout" Target="../slideLayouts/slideLayout13.xml"/><Relationship Id="rId21" Type="http://schemas.openxmlformats.org/officeDocument/2006/relationships/tags" Target="../tags/tag155.xml"/><Relationship Id="rId20" Type="http://schemas.openxmlformats.org/officeDocument/2006/relationships/image" Target="../media/image2.png"/><Relationship Id="rId2" Type="http://schemas.openxmlformats.org/officeDocument/2006/relationships/tags" Target="../tags/tag138.xml"/><Relationship Id="rId19" Type="http://schemas.openxmlformats.org/officeDocument/2006/relationships/tags" Target="../tags/tag154.xml"/><Relationship Id="rId18" Type="http://schemas.openxmlformats.org/officeDocument/2006/relationships/image" Target="../media/image11.png"/><Relationship Id="rId17" Type="http://schemas.openxmlformats.org/officeDocument/2006/relationships/tags" Target="../tags/tag153.xml"/><Relationship Id="rId16" Type="http://schemas.openxmlformats.org/officeDocument/2006/relationships/tags" Target="../tags/tag152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image" Target="../media/image12.jpeg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165.xml"/><Relationship Id="rId11" Type="http://schemas.openxmlformats.org/officeDocument/2006/relationships/image" Target="../media/image2.png"/><Relationship Id="rId10" Type="http://schemas.openxmlformats.org/officeDocument/2006/relationships/tags" Target="../tags/tag164.xml"/><Relationship Id="rId1" Type="http://schemas.openxmlformats.org/officeDocument/2006/relationships/tags" Target="../tags/tag15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71.xml"/><Relationship Id="rId7" Type="http://schemas.openxmlformats.org/officeDocument/2006/relationships/image" Target="../media/image2.png"/><Relationship Id="rId6" Type="http://schemas.openxmlformats.org/officeDocument/2006/relationships/tags" Target="../tags/tag170.xml"/><Relationship Id="rId5" Type="http://schemas.openxmlformats.org/officeDocument/2006/relationships/image" Target="../media/image13.png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16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image" Target="../media/image14.jpeg"/><Relationship Id="rId2" Type="http://schemas.openxmlformats.org/officeDocument/2006/relationships/tags" Target="../tags/tag173.xml"/><Relationship Id="rId14" Type="http://schemas.openxmlformats.org/officeDocument/2006/relationships/slideLayout" Target="../slideLayouts/slideLayout13.xml"/><Relationship Id="rId13" Type="http://schemas.openxmlformats.org/officeDocument/2006/relationships/tags" Target="../tags/tag182.xml"/><Relationship Id="rId12" Type="http://schemas.openxmlformats.org/officeDocument/2006/relationships/image" Target="../media/image2.png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86.xml"/><Relationship Id="rId4" Type="http://schemas.openxmlformats.org/officeDocument/2006/relationships/image" Target="../media/image2.png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6" Type="http://schemas.openxmlformats.org/officeDocument/2006/relationships/slideLayout" Target="../slideLayouts/slideLayout13.xml"/><Relationship Id="rId15" Type="http://schemas.openxmlformats.org/officeDocument/2006/relationships/tags" Target="../tags/tag199.xml"/><Relationship Id="rId14" Type="http://schemas.openxmlformats.org/officeDocument/2006/relationships/image" Target="../media/image2.png"/><Relationship Id="rId13" Type="http://schemas.openxmlformats.org/officeDocument/2006/relationships/tags" Target="../tags/tag198.xml"/><Relationship Id="rId12" Type="http://schemas.openxmlformats.org/officeDocument/2006/relationships/image" Target="../media/image15.png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203.xml"/><Relationship Id="rId4" Type="http://schemas.openxmlformats.org/officeDocument/2006/relationships/image" Target="../media/image2.png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image" Target="../media/image16.jpeg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213.xml"/><Relationship Id="rId11" Type="http://schemas.openxmlformats.org/officeDocument/2006/relationships/image" Target="../media/image2.png"/><Relationship Id="rId10" Type="http://schemas.openxmlformats.org/officeDocument/2006/relationships/tags" Target="../tags/tag212.xml"/><Relationship Id="rId1" Type="http://schemas.openxmlformats.org/officeDocument/2006/relationships/tags" Target="../tags/tag20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220.xml"/><Relationship Id="rId7" Type="http://schemas.openxmlformats.org/officeDocument/2006/relationships/image" Target="../media/image17.png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221.xml"/><Relationship Id="rId1" Type="http://schemas.openxmlformats.org/officeDocument/2006/relationships/tags" Target="../tags/tag2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.png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227.xml"/><Relationship Id="rId7" Type="http://schemas.openxmlformats.org/officeDocument/2006/relationships/image" Target="../media/image2.png"/><Relationship Id="rId6" Type="http://schemas.openxmlformats.org/officeDocument/2006/relationships/tags" Target="../tags/tag226.xml"/><Relationship Id="rId5" Type="http://schemas.openxmlformats.org/officeDocument/2006/relationships/image" Target="../media/image18.png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image" Target="../media/image19.jpeg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237.xml"/><Relationship Id="rId11" Type="http://schemas.openxmlformats.org/officeDocument/2006/relationships/image" Target="../media/image2.png"/><Relationship Id="rId10" Type="http://schemas.openxmlformats.org/officeDocument/2006/relationships/tags" Target="../tags/tag236.xml"/><Relationship Id="rId1" Type="http://schemas.openxmlformats.org/officeDocument/2006/relationships/tags" Target="../tags/tag22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image" Target="../media/image20.jpeg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247.xml"/><Relationship Id="rId11" Type="http://schemas.openxmlformats.org/officeDocument/2006/relationships/image" Target="../media/image2.png"/><Relationship Id="rId10" Type="http://schemas.openxmlformats.org/officeDocument/2006/relationships/tags" Target="../tags/tag246.xml"/><Relationship Id="rId1" Type="http://schemas.openxmlformats.org/officeDocument/2006/relationships/tags" Target="../tags/tag23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image" Target="../media/image21.jpeg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257.xml"/><Relationship Id="rId11" Type="http://schemas.openxmlformats.org/officeDocument/2006/relationships/image" Target="../media/image2.png"/><Relationship Id="rId10" Type="http://schemas.openxmlformats.org/officeDocument/2006/relationships/tags" Target="../tags/tag256.xml"/><Relationship Id="rId1" Type="http://schemas.openxmlformats.org/officeDocument/2006/relationships/tags" Target="../tags/tag248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59.xml"/><Relationship Id="rId3" Type="http://schemas.openxmlformats.org/officeDocument/2006/relationships/image" Target="../media/image2.png"/><Relationship Id="rId2" Type="http://schemas.openxmlformats.org/officeDocument/2006/relationships/tags" Target="../tags/tag258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image" Target="../media/image2.png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1" Type="http://schemas.openxmlformats.org/officeDocument/2006/relationships/slideLayout" Target="../slideLayouts/slideLayout14.xml"/><Relationship Id="rId10" Type="http://schemas.openxmlformats.org/officeDocument/2006/relationships/themeOverride" Target="../theme/themeOverride1.xml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87.xml"/><Relationship Id="rId4" Type="http://schemas.openxmlformats.org/officeDocument/2006/relationships/image" Target="../media/image2.png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4.jpeg"/><Relationship Id="rId15" Type="http://schemas.openxmlformats.org/officeDocument/2006/relationships/slideLayout" Target="../slideLayouts/slideLayout13.xml"/><Relationship Id="rId14" Type="http://schemas.openxmlformats.org/officeDocument/2006/relationships/tags" Target="../tags/tag99.xml"/><Relationship Id="rId13" Type="http://schemas.openxmlformats.org/officeDocument/2006/relationships/image" Target="../media/image2.png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03.xml"/><Relationship Id="rId4" Type="http://schemas.openxmlformats.org/officeDocument/2006/relationships/image" Target="../media/image2.png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image" Target="../media/image5.jpe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113.xml"/><Relationship Id="rId11" Type="http://schemas.openxmlformats.org/officeDocument/2006/relationships/image" Target="../media/image2.png"/><Relationship Id="rId10" Type="http://schemas.openxmlformats.org/officeDocument/2006/relationships/tags" Target="../tags/tag112.xml"/><Relationship Id="rId1" Type="http://schemas.openxmlformats.org/officeDocument/2006/relationships/tags" Target="../tags/tag10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122.xml"/><Relationship Id="rId11" Type="http://schemas.openxmlformats.org/officeDocument/2006/relationships/image" Target="../media/image2.png"/><Relationship Id="rId10" Type="http://schemas.openxmlformats.org/officeDocument/2006/relationships/tags" Target="../tags/tag121.xml"/><Relationship Id="rId1" Type="http://schemas.openxmlformats.org/officeDocument/2006/relationships/tags" Target="../tags/tag11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26.xml"/><Relationship Id="rId4" Type="http://schemas.openxmlformats.org/officeDocument/2006/relationships/image" Target="../media/image2.png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416175" y="1872615"/>
            <a:ext cx="8009255" cy="1248410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en-US" sz="6000"/>
              <a:t>2025世界睡眠日</a:t>
            </a:r>
            <a:br>
              <a:rPr altLang="en-US" sz="6000"/>
            </a:br>
            <a:br>
              <a:rPr altLang="en-US" sz="6000"/>
            </a:br>
            <a:r>
              <a:rPr altLang="en-US" sz="6000"/>
              <a:t>健康睡眠</a:t>
            </a:r>
            <a:r>
              <a:rPr lang="en-US" altLang="zh-CN" sz="6000"/>
              <a:t>     </a:t>
            </a:r>
            <a:r>
              <a:rPr altLang="en-US" sz="6000"/>
              <a:t>优先之选</a:t>
            </a:r>
            <a:endParaRPr altLang="en-US" sz="6000"/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362200" y="5258117"/>
            <a:ext cx="7969250" cy="462280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</a:pPr>
            <a:r>
              <a:rPr altLang="en-US" sz="2400"/>
              <a:t>2025-03</a:t>
            </a:r>
            <a:endParaRPr altLang="en-US" sz="2400"/>
          </a:p>
        </p:txBody>
      </p:sp>
      <p:sp>
        <p:nvSpPr>
          <p:cNvPr id="16" name="Text Placeholder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333852" y="4648089"/>
            <a:ext cx="2340000" cy="468000"/>
          </a:xfrm>
          <a:prstGeom prst="roundRect">
            <a:avLst>
              <a:gd name="adj" fmla="val 50000"/>
            </a:avLst>
          </a:prstGeom>
          <a:ln w="127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1755" tIns="18000" rIns="71755" bIns="18000" numCol="1" spcCol="0" rtlCol="0" fromWordArt="0" anchor="ctr" anchorCtr="0" compatLnSpc="1">
            <a:normAutofit/>
          </a:bodyPr>
          <a:lstStyle>
            <a:defPPr>
              <a:defRPr lang="zh-CN"/>
            </a:defPPr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buClrTx/>
              <a:buSzTx/>
              <a:buFontTx/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</a:pPr>
            <a:r>
              <a:rPr altLang="en-US" sz="1800">
                <a:solidFill>
                  <a:schemeClr val="tx1"/>
                </a:solidFill>
              </a:rPr>
              <a:t>汇报人：刘谦</a:t>
            </a:r>
            <a:endParaRPr altLang="en-US" sz="1800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0369" r="30369"/>
          <a:stretch>
            <a:fillRect/>
          </a:stretch>
        </p:blipFill>
        <p:spPr>
          <a:xfrm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2550" r="32550"/>
          <a:stretch>
            <a:fillRect/>
          </a:stretch>
        </p:blipFill>
        <p:spPr>
          <a:xfrm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32561" r="32561"/>
          <a:stretch>
            <a:fillRect/>
          </a:stretch>
        </p:blipFill>
        <p:spPr>
          <a:xfrm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7"/>
            </p:custDataLst>
          </p:nvPr>
        </p:nvSpPr>
        <p:spPr>
          <a:xfrm>
            <a:off x="7851775" y="2722880"/>
            <a:ext cx="4180840" cy="14655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>
                <a:solidFill>
                  <a:schemeClr val="dk1"/>
                </a:solidFill>
                <a:cs typeface="微软雅黑" panose="020B0503020204020204" charset="-122"/>
              </a:rPr>
              <a:t>顺应“子午觉”规律，子时（23:00-1:00）养肝胆，午时（11:00-13:00）养心安神，小憩15-30分钟。</a:t>
            </a:r>
            <a:endParaRPr lang="en-US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6" name="AutoShape 6"/>
          <p:cNvSpPr/>
          <p:nvPr>
            <p:custDataLst>
              <p:tags r:id="rId8"/>
            </p:custDataLst>
          </p:nvPr>
        </p:nvSpPr>
        <p:spPr>
          <a:xfrm>
            <a:off x="7851998" y="2087040"/>
            <a:ext cx="3606165" cy="5757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核心原则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>
            <p:custDataLst>
              <p:tags r:id="rId9"/>
            </p:custDataLst>
          </p:nvPr>
        </p:nvSpPr>
        <p:spPr>
          <a:xfrm>
            <a:off x="7851998" y="4826443"/>
            <a:ext cx="3834950" cy="14519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>
                <a:solidFill>
                  <a:srgbClr val="FF0000"/>
                </a:solidFill>
                <a:cs typeface="微软雅黑" panose="020B0503020204020204" charset="-122"/>
              </a:rPr>
              <a:t>晚间0点至凌晨3点</a:t>
            </a:r>
            <a:r>
              <a:rPr lang="en-US">
                <a:solidFill>
                  <a:schemeClr val="dk1"/>
                </a:solidFill>
                <a:cs typeface="微软雅黑" panose="020B0503020204020204" charset="-122"/>
              </a:rPr>
              <a:t>，是深度修复的关键时段，确保充足睡眠对维护身心健康、促进细胞再生至关重要。</a:t>
            </a:r>
            <a:endParaRPr lang="en-US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>
            <p:custDataLst>
              <p:tags r:id="rId10"/>
            </p:custDataLst>
          </p:nvPr>
        </p:nvSpPr>
        <p:spPr>
          <a:xfrm>
            <a:off x="7851998" y="4125420"/>
            <a:ext cx="3606329" cy="64069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黄金睡眠段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355725" y="360045"/>
            <a:ext cx="10140315" cy="720090"/>
          </a:xfrm>
        </p:spPr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最佳睡眠时间段</a:t>
            </a:r>
            <a:endParaRPr lang="zh-CN" altLang="en-US" smtClean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>
            <p:custDataLst>
              <p:tags r:id="rId1"/>
            </p:custDataLst>
          </p:nvPr>
        </p:nvSpPr>
        <p:spPr>
          <a:xfrm>
            <a:off x="6019800" y="3124200"/>
            <a:ext cx="5866130" cy="4705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40000"/>
              </a:lnSpc>
              <a:buClrTx/>
              <a:buSzTx/>
              <a:buFontTx/>
            </a:pPr>
            <a:r>
              <a:rPr lang="en-US">
                <a:solidFill>
                  <a:schemeClr val="tx1"/>
                </a:solidFill>
                <a:cs typeface="微软雅黑" panose="020B0503020204020204" charset="-122"/>
              </a:rPr>
              <a:t>1:00-3:00，肝经当令，期间肝血进行修复与调节，应避免熬夜以保护肝脏健康。</a:t>
            </a:r>
            <a:endParaRPr 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2"/>
            </p:custDataLst>
          </p:nvPr>
        </p:nvSpPr>
        <p:spPr>
          <a:xfrm>
            <a:off x="6172190" y="2743454"/>
            <a:ext cx="3280773" cy="5608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丑时</a:t>
            </a:r>
            <a:endParaRPr lang="en-US" sz="21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3"/>
            </p:custDataLst>
          </p:nvPr>
        </p:nvSpPr>
        <p:spPr>
          <a:xfrm>
            <a:off x="6097270" y="4437380"/>
            <a:ext cx="5892800" cy="4565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>
                <a:solidFill>
                  <a:schemeClr val="tx1"/>
                </a:solidFill>
                <a:cs typeface="微软雅黑" panose="020B0503020204020204" charset="-122"/>
              </a:rPr>
              <a:t>3:00-5:00，肺经当令，肺气在此时段运行，建议保持安静环境，利于肺部健康。</a:t>
            </a:r>
            <a:endParaRPr 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4"/>
            </p:custDataLst>
          </p:nvPr>
        </p:nvSpPr>
        <p:spPr>
          <a:xfrm>
            <a:off x="6097260" y="3979255"/>
            <a:ext cx="3280773" cy="5608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寅时</a:t>
            </a:r>
            <a:endParaRPr lang="en-US" sz="21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>
            <p:custDataLst>
              <p:tags r:id="rId5"/>
            </p:custDataLst>
          </p:nvPr>
        </p:nvSpPr>
        <p:spPr>
          <a:xfrm>
            <a:off x="5233189" y="2868543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9" name="AutoShape 9"/>
          <p:cNvSpPr/>
          <p:nvPr>
            <p:custDataLst>
              <p:tags r:id="rId6"/>
            </p:custDataLst>
          </p:nvPr>
        </p:nvSpPr>
        <p:spPr>
          <a:xfrm>
            <a:off x="5233189" y="4125300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4471189" y="5373364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1" name="AutoShape 11"/>
          <p:cNvSpPr/>
          <p:nvPr>
            <p:custDataLst>
              <p:tags r:id="rId8"/>
            </p:custDataLst>
          </p:nvPr>
        </p:nvSpPr>
        <p:spPr>
          <a:xfrm>
            <a:off x="4471189" y="1642200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2" name="TextBox 12"/>
          <p:cNvSpPr txBox="1"/>
          <p:nvPr>
            <p:custDataLst>
              <p:tags r:id="rId9"/>
            </p:custDataLst>
          </p:nvPr>
        </p:nvSpPr>
        <p:spPr>
          <a:xfrm>
            <a:off x="4470237" y="1793012"/>
            <a:ext cx="763905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01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10"/>
            </p:custDataLst>
          </p:nvPr>
        </p:nvSpPr>
        <p:spPr>
          <a:xfrm>
            <a:off x="5232236" y="3019356"/>
            <a:ext cx="763905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02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11"/>
            </p:custDataLst>
          </p:nvPr>
        </p:nvSpPr>
        <p:spPr>
          <a:xfrm>
            <a:off x="5248581" y="4276112"/>
            <a:ext cx="744855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03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2"/>
            </p:custDataLst>
          </p:nvPr>
        </p:nvSpPr>
        <p:spPr>
          <a:xfrm>
            <a:off x="4470237" y="5524176"/>
            <a:ext cx="763905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04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>
            <p:custDataLst>
              <p:tags r:id="rId13"/>
            </p:custDataLst>
          </p:nvPr>
        </p:nvSpPr>
        <p:spPr>
          <a:xfrm>
            <a:off x="5419090" y="1990090"/>
            <a:ext cx="6423660" cy="4565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40000"/>
              </a:lnSpc>
              <a:buClrTx/>
              <a:buSzTx/>
              <a:buFontTx/>
            </a:pPr>
            <a:r>
              <a:rPr lang="en-US" sz="1575">
                <a:solidFill>
                  <a:schemeClr val="tx1"/>
                </a:solidFill>
                <a:cs typeface="微软雅黑" panose="020B0503020204020204" charset="-122"/>
              </a:rPr>
              <a:t>2</a:t>
            </a:r>
            <a:r>
              <a:rPr lang="en-US">
                <a:solidFill>
                  <a:schemeClr val="tx1"/>
                </a:solidFill>
                <a:cs typeface="微软雅黑" panose="020B0503020204020204" charset="-122"/>
              </a:rPr>
              <a:t>3:00-1:00，胆经当令，正是排毒代谢的黄金时期，宜进入深度睡眠状态以滋养肝胆。</a:t>
            </a:r>
            <a:endParaRPr 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>
            <p:custDataLst>
              <p:tags r:id="rId14"/>
            </p:custDataLst>
          </p:nvPr>
        </p:nvSpPr>
        <p:spPr>
          <a:xfrm>
            <a:off x="5418969" y="1531718"/>
            <a:ext cx="3280773" cy="5608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tx1"/>
                </a:solidFill>
                <a:cs typeface="微软雅黑" panose="020B0503020204020204" charset="-122"/>
              </a:rPr>
              <a:t>子时</a:t>
            </a:r>
            <a:endParaRPr lang="en-US" sz="21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5"/>
            </p:custDataLst>
          </p:nvPr>
        </p:nvSpPr>
        <p:spPr>
          <a:xfrm>
            <a:off x="5387340" y="5699125"/>
            <a:ext cx="6498590" cy="4705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>
                <a:solidFill>
                  <a:schemeClr val="tx1"/>
                </a:solidFill>
                <a:cs typeface="微软雅黑" panose="020B0503020204020204" charset="-122"/>
              </a:rPr>
              <a:t>11:00-13:00，心经当令，午睡养心有助于提升下午的精力与精神状态</a:t>
            </a:r>
            <a:r>
              <a:rPr lang="en-US" sz="1575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6"/>
            </p:custDataLst>
          </p:nvPr>
        </p:nvSpPr>
        <p:spPr>
          <a:xfrm>
            <a:off x="5387222" y="5241100"/>
            <a:ext cx="3280773" cy="5608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午时</a:t>
            </a:r>
            <a:endParaRPr lang="en-US" sz="21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26" name="标题 25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en-US" altLang="zh-CN" smtClean="0">
                <a:sym typeface="+mn-ea"/>
              </a:rPr>
              <a:t>   </a:t>
            </a:r>
            <a:r>
              <a:rPr lang="zh-CN" altLang="en-US" smtClean="0">
                <a:sym typeface="+mn-ea"/>
              </a:rPr>
              <a:t>时辰与脏腑对应关系</a:t>
            </a:r>
            <a:endParaRPr lang="zh-CN" altLang="en-US" smtClean="0"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5800" y="1752600"/>
            <a:ext cx="3685540" cy="4625340"/>
          </a:xfrm>
          <a:prstGeom prst="round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52651" y="1629738"/>
            <a:ext cx="4219249" cy="4219249"/>
          </a:xfrm>
          <a:prstGeom prst="ellipse">
            <a:avLst/>
          </a:prstGeom>
        </p:spPr>
      </p:pic>
      <p:sp>
        <p:nvSpPr>
          <p:cNvPr id="3" name="TextBox 3"/>
          <p:cNvSpPr txBox="1"/>
          <p:nvPr>
            <p:custDataLst>
              <p:tags r:id="rId3"/>
            </p:custDataLst>
          </p:nvPr>
        </p:nvSpPr>
        <p:spPr>
          <a:xfrm>
            <a:off x="5197567" y="1567945"/>
            <a:ext cx="6179236" cy="405512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睡眠与生长激素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4"/>
            </p:custDataLst>
          </p:nvPr>
        </p:nvSpPr>
        <p:spPr>
          <a:xfrm>
            <a:off x="5176497" y="1832362"/>
            <a:ext cx="6719275" cy="158407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>
                <a:cs typeface="微软雅黑" panose="020B0503020204020204" charset="-122"/>
                <a:sym typeface="+mn-ea"/>
              </a:rPr>
              <a:t>晚</a:t>
            </a:r>
            <a:r>
              <a:rPr lang="en-US">
                <a:solidFill>
                  <a:schemeClr val="dk1"/>
                </a:solidFill>
                <a:cs typeface="微软雅黑" panose="020B0503020204020204" charset="-122"/>
                <a:sym typeface="+mn-ea"/>
              </a:rPr>
              <a:t>10</a:t>
            </a:r>
            <a:r>
              <a:rPr lang="en-US">
                <a:cs typeface="微软雅黑" panose="020B0503020204020204" charset="-122"/>
                <a:sym typeface="+mn-ea"/>
              </a:rPr>
              <a:t>点至凌晨2点，生长激素分泌高峰，深度睡眠阶段尤为重要。</a:t>
            </a:r>
            <a:r>
              <a:rPr lang="en-US">
                <a:cs typeface="微软雅黑" panose="020B0503020204020204" charset="-122"/>
                <a:sym typeface="+mn-ea"/>
              </a:rPr>
              <a:t>11点后入睡会错过生长激素分泌最旺盛的前段时间，细胞修复速度减缓，日积月累，皮肤变得粗糙、松弛，伤口愈合变慢，身体恢复能力变差。</a:t>
            </a:r>
            <a:endParaRPr 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5"/>
            </p:custDataLst>
          </p:nvPr>
        </p:nvSpPr>
        <p:spPr>
          <a:xfrm>
            <a:off x="5214165" y="3686131"/>
            <a:ext cx="6179236" cy="405512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激素与身体机能</a:t>
            </a:r>
            <a:endParaRPr lang="en-US" sz="24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5202641" y="3995094"/>
            <a:ext cx="6268062" cy="86380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>
                <a:solidFill>
                  <a:schemeClr val="tx1"/>
                </a:solidFill>
                <a:cs typeface="微软雅黑" panose="020B0503020204020204" charset="-122"/>
              </a:rPr>
              <a:t>生长激素关键作用于生长发育、组织修复、新陈代谢，对儿童青少年长高、成年人肌肉量维持等至关重要。</a:t>
            </a:r>
            <a:endParaRPr 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7"/>
            </p:custDataLst>
          </p:nvPr>
        </p:nvSpPr>
        <p:spPr>
          <a:xfrm>
            <a:off x="5291467" y="4999220"/>
            <a:ext cx="6179236" cy="570292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睡眠的修复与平衡</a:t>
            </a:r>
            <a:endParaRPr lang="en-US" sz="24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5307013" y="5406663"/>
            <a:ext cx="6430267" cy="86380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>
                <a:solidFill>
                  <a:schemeClr val="tx1"/>
                </a:solidFill>
                <a:cs typeface="微软雅黑" panose="020B0503020204020204" charset="-122"/>
              </a:rPr>
              <a:t>睡眠是身体自我修复、激素平衡的关键，熬夜影响生长激素分泌，减缓细胞修复，影响身体机能。</a:t>
            </a:r>
            <a:endParaRPr 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1522730" y="360045"/>
            <a:ext cx="9973310" cy="720090"/>
          </a:xfrm>
        </p:spPr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西医观点 激素调节、身体修复的关键期</a:t>
            </a:r>
            <a:endParaRPr lang="zh-CN" altLang="en-US" smtClean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919416" y="4505719"/>
            <a:ext cx="5256701" cy="183624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sz="1800">
                <a:cs typeface="微软雅黑" panose="020B0503020204020204" charset="-122"/>
              </a:rPr>
              <a:t>错过黄金入睡点，褪黑素分泌受干扰，生物钟紊乱，容易引发入睡困难、多梦、早醒等睡眠障碍，影响神经系统功能，导致注意力不集中、记忆力减退。</a:t>
            </a:r>
            <a:endParaRPr 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919416" y="2007296"/>
            <a:ext cx="5256701" cy="183624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sz="1800">
                <a:cs typeface="微软雅黑" panose="020B0503020204020204" charset="-122"/>
              </a:rPr>
              <a:t>大脑中的松果体在夜间黑暗环境下分泌褪黑素，调节睡眠周期，诱导入睡并维持深度睡眠，正常情况下，褪黑素分泌从晚上9点左右开始上升，10点至11点达到峰值。</a:t>
            </a:r>
            <a:endParaRPr lang="en-US" sz="1800"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19416" y="4052904"/>
            <a:ext cx="5256596" cy="3683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77000"/>
              </a:lnSpc>
              <a:spcBef>
                <a:spcPts val="450"/>
              </a:spcBef>
              <a:buClrTx/>
              <a:buSzTx/>
              <a:buFontTx/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睡眠障碍与效率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919416" y="1548130"/>
            <a:ext cx="5256596" cy="3683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77000"/>
              </a:lnSpc>
              <a:spcBef>
                <a:spcPts val="450"/>
              </a:spcBef>
              <a:buClrTx/>
              <a:buSzTx/>
              <a:buFontTx/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褪黑素与睡眠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2585" y="889000"/>
            <a:ext cx="4988560" cy="55543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/>
          <p:nvPr>
            <p:custDataLst>
              <p:tags r:id="rId1"/>
            </p:custDataLst>
          </p:nvPr>
        </p:nvSpPr>
        <p:spPr>
          <a:xfrm>
            <a:off x="3885956" y="1371530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accent1">
              <a:alpha val="80000"/>
            </a:schemeClr>
          </a:solidFill>
        </p:spPr>
      </p:sp>
      <p:pic>
        <p:nvPicPr>
          <p:cNvPr id="2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7007707" y="1744635"/>
            <a:ext cx="4750584" cy="4285329"/>
          </a:xfrm>
          <a:prstGeom prst="rect">
            <a:avLst/>
          </a:prstGeom>
        </p:spPr>
      </p:pic>
      <p:sp>
        <p:nvSpPr>
          <p:cNvPr id="4" name="AutoShape 4"/>
          <p:cNvSpPr/>
          <p:nvPr>
            <p:custDataLst>
              <p:tags r:id="rId4"/>
            </p:custDataLst>
          </p:nvPr>
        </p:nvSpPr>
        <p:spPr>
          <a:xfrm>
            <a:off x="3922786" y="1371530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5" name="TextBox 5"/>
          <p:cNvSpPr txBox="1"/>
          <p:nvPr>
            <p:custDataLst>
              <p:tags r:id="rId5"/>
            </p:custDataLst>
          </p:nvPr>
        </p:nvSpPr>
        <p:spPr>
          <a:xfrm>
            <a:off x="3972765" y="144778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慢性疾病风险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4038805" y="2286054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/>
                </a:solidFill>
                <a:cs typeface="微软雅黑" panose="020B0503020204020204" charset="-122"/>
              </a:rPr>
              <a:t>长期熬夜不仅影响免疫系统，还可能增加各类慢性疾病风险；因此，保持规律的作息和充足的睡眠对于维护身体健康至关重要。</a:t>
            </a:r>
            <a:endParaRPr 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>
            <p:custDataLst>
              <p:tags r:id="rId7"/>
            </p:custDataLst>
          </p:nvPr>
        </p:nvSpPr>
        <p:spPr>
          <a:xfrm>
            <a:off x="609893" y="1397100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750042" y="147572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免疫系统与疾病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9"/>
            </p:custDataLst>
          </p:nvPr>
        </p:nvSpPr>
        <p:spPr>
          <a:xfrm>
            <a:off x="750042" y="219287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/>
                </a:solidFill>
                <a:cs typeface="微软雅黑" panose="020B0503020204020204" charset="-122"/>
              </a:rPr>
              <a:t>夜间是免疫细胞活跃增殖的时段，10点睡觉能保障免疫系统高效运行，及时识别、清除病原体；熬夜至11点后，免疫系统“战斗力”削弱，感冒、流感等感染性疾病就更容易找上门。</a:t>
            </a:r>
            <a:endParaRPr lang="en-US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endParaRPr lang="zh-CN" altLang="en-US" smtClean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/>
          <p:cNvSpPr>
            <a:spLocks noGrp="1" noChangeAspect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1865630" y="2735095"/>
            <a:ext cx="1008000" cy="1008000"/>
          </a:xfrm>
        </p:spPr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  <p:sp>
        <p:nvSpPr>
          <p:cNvPr id="12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en-US" sz="5000"/>
              <a:t>不同年龄段的最佳睡眠时长</a:t>
            </a:r>
            <a:endParaRPr altLang="en-US" sz="5000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>
            <p:custDataLst>
              <p:tags r:id="rId1"/>
            </p:custDataLst>
          </p:nvPr>
        </p:nvSpPr>
        <p:spPr>
          <a:xfrm>
            <a:off x="565700" y="1701094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婴幼儿（0-3岁）</a:t>
            </a:r>
            <a:endParaRPr lang="en-US" sz="24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>
            <p:custDataLst>
              <p:tags r:id="rId2"/>
            </p:custDataLst>
          </p:nvPr>
        </p:nvSpPr>
        <p:spPr>
          <a:xfrm>
            <a:off x="565700" y="3875308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儿童（4-12岁）</a:t>
            </a:r>
            <a:endParaRPr lang="en-US" sz="24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3"/>
            </p:custDataLst>
          </p:nvPr>
        </p:nvSpPr>
        <p:spPr>
          <a:xfrm>
            <a:off x="8310245" y="2205355"/>
            <a:ext cx="3608070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每日睡6-7小时，并建议午休30分钟，以保持充足的精力。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8310539" y="1701094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老年人（60+）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8310245" y="4380230"/>
            <a:ext cx="3643630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每日推荐睡7-8小时，且应在晚10点至次日早上5点之间。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6"/>
            </p:custDataLst>
          </p:nvPr>
        </p:nvSpPr>
        <p:spPr>
          <a:xfrm>
            <a:off x="8310539" y="3875308"/>
            <a:ext cx="3423043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成年人（18-60岁）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7"/>
            </p:custDataLst>
          </p:nvPr>
        </p:nvSpPr>
        <p:spPr>
          <a:xfrm>
            <a:off x="4422541" y="5526388"/>
            <a:ext cx="343852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每日需睡8-10小时，确保睡眠充足，支持大脑发育。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8"/>
            </p:custDataLst>
          </p:nvPr>
        </p:nvSpPr>
        <p:spPr>
          <a:xfrm>
            <a:off x="4376738" y="5021566"/>
            <a:ext cx="3438525" cy="4953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ctr">
              <a:lnSpc>
                <a:spcPct val="96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青少年（13-18岁）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9"/>
            </p:custDataLst>
          </p:nvPr>
        </p:nvSpPr>
        <p:spPr>
          <a:xfrm>
            <a:off x="565700" y="2205325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每日需睡12-14小时，包括午睡，以保障其生长发育。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10"/>
            </p:custDataLst>
          </p:nvPr>
        </p:nvSpPr>
        <p:spPr>
          <a:xfrm>
            <a:off x="429260" y="4380230"/>
            <a:ext cx="3556000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每日应睡10-12小时，避免超过12小时，以促进健康成长。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不同年龄段的最佳睡眠时长</a:t>
            </a:r>
            <a:endParaRPr lang="zh-CN" altLang="en-US" smtClean="0"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76700" y="1776730"/>
            <a:ext cx="4129405" cy="30994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/>
          <p:cNvSpPr>
            <a:spLocks noGrp="1" noChangeAspect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1103630" y="2735095"/>
            <a:ext cx="1008000" cy="1008000"/>
          </a:xfrm>
        </p:spPr>
        <p:txBody>
          <a:bodyPr/>
          <a:p>
            <a:r>
              <a:rPr lang="en-US" altLang="en-US"/>
              <a:t>05</a:t>
            </a:r>
            <a:endParaRPr lang="en-US" altLang="en-US"/>
          </a:p>
        </p:txBody>
      </p:sp>
      <p:sp>
        <p:nvSpPr>
          <p:cNvPr id="12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983230" y="2484755"/>
            <a:ext cx="5654675" cy="1508125"/>
          </a:xfrm>
        </p:spPr>
        <p:txBody>
          <a:bodyPr>
            <a:normAutofit fontScale="90000"/>
          </a:bodyPr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en-US" sz="5000"/>
              <a:t>改善睡眠的实用方法</a:t>
            </a:r>
            <a:endParaRPr altLang="en-US" sz="5000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>
            <p:custDataLst>
              <p:tags r:id="rId1"/>
            </p:custDataLst>
          </p:nvPr>
        </p:nvSpPr>
        <p:spPr>
          <a:xfrm>
            <a:off x="685800" y="4038600"/>
            <a:ext cx="7654925" cy="2176780"/>
          </a:xfrm>
          <a:prstGeom prst="roundRect">
            <a:avLst>
              <a:gd name="adj" fmla="val 16667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3" name="AutoShape 3"/>
          <p:cNvSpPr/>
          <p:nvPr>
            <p:custDataLst>
              <p:tags r:id="rId2"/>
            </p:custDataLst>
          </p:nvPr>
        </p:nvSpPr>
        <p:spPr>
          <a:xfrm>
            <a:off x="613462" y="1393190"/>
            <a:ext cx="7655098" cy="2183616"/>
          </a:xfrm>
          <a:prstGeom prst="roundRect">
            <a:avLst>
              <a:gd name="adj" fmla="val 16667"/>
            </a:avLst>
          </a:prstGeom>
          <a:solidFill>
            <a:schemeClr val="accent1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100000"/>
          </a:blip>
          <a:srcRect l="12109" r="12109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>
            <p:custDataLst>
              <p:tags r:id="rId5"/>
            </p:custDataLst>
          </p:nvPr>
        </p:nvSpPr>
        <p:spPr>
          <a:xfrm>
            <a:off x="1064450" y="1542501"/>
            <a:ext cx="6112259" cy="6250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顺应节气调睡眠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1064450" y="2214324"/>
            <a:ext cx="6112259" cy="93078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随着自然节律的变迁，顺应子午觉规律，确保充足休息，是中医养生的关键。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7"/>
            </p:custDataLst>
          </p:nvPr>
        </p:nvSpPr>
        <p:spPr>
          <a:xfrm>
            <a:off x="990816" y="4038807"/>
            <a:ext cx="6112259" cy="535017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作息规律养身心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777875" y="4343400"/>
            <a:ext cx="6903085" cy="180403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坚持早睡早起，合理作息，不仅有助于身体健康，更能促进心理平衡，提升生活质量。</a:t>
            </a:r>
            <a:r>
              <a:rPr lang="en-US" sz="2000">
                <a:cs typeface="微软雅黑" panose="020B0503020204020204" charset="-122"/>
                <a:sym typeface="+mn-ea"/>
              </a:rPr>
              <a:t>睡前减少电子设备使用，是减少蓝光干扰、促进优质睡眠的有效方式。合理安排时间，让电子设备在睡前远离视线，守护宝贵睡眠。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1098550" y="360045"/>
            <a:ext cx="10397490" cy="720090"/>
          </a:xfrm>
        </p:spPr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生活起居</a:t>
            </a:r>
            <a:endParaRPr lang="zh-CN" altLang="en-US" smtClean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>
            <p:custDataLst>
              <p:tags r:id="rId1"/>
            </p:custDataLst>
          </p:nvPr>
        </p:nvSpPr>
        <p:spPr>
          <a:xfrm>
            <a:off x="6119495" y="1524000"/>
            <a:ext cx="5457825" cy="4988560"/>
          </a:xfrm>
          <a:prstGeom prst="roundRect">
            <a:avLst>
              <a:gd name="adj" fmla="val 5952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5" name="TextBox 5"/>
          <p:cNvSpPr txBox="1"/>
          <p:nvPr>
            <p:custDataLst>
              <p:tags r:id="rId2"/>
            </p:custDataLst>
          </p:nvPr>
        </p:nvSpPr>
        <p:spPr>
          <a:xfrm>
            <a:off x="6324515" y="1828528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晚餐适量要记牢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3"/>
            </p:custDataLst>
          </p:nvPr>
        </p:nvSpPr>
        <p:spPr>
          <a:xfrm>
            <a:off x="6629400" y="2514600"/>
            <a:ext cx="4735830" cy="82423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晚餐宜七分饱，以小米粥、百合莲子羹等养心阴之品为宜，避免过饱影响睡眠。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4"/>
            </p:custDataLst>
          </p:nvPr>
        </p:nvSpPr>
        <p:spPr>
          <a:xfrm>
            <a:off x="6401076" y="3886418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睡前饮品有讲究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5"/>
            </p:custDataLst>
          </p:nvPr>
        </p:nvSpPr>
        <p:spPr>
          <a:xfrm>
            <a:off x="6553835" y="4648200"/>
            <a:ext cx="4918710" cy="82423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为了确保良好的睡眠质量，</a:t>
            </a:r>
            <a:r>
              <a:rPr lang="zh-CN" altLang="en-US" sz="2000">
                <a:solidFill>
                  <a:schemeClr val="tx1"/>
                </a:solidFill>
                <a:cs typeface="微软雅黑" panose="020B0503020204020204" charset="-122"/>
              </a:rPr>
              <a:t>睡前可饮热牛奶，</a:t>
            </a: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请避免在睡前饮用茶、咖啡等含咖啡因的饮品。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421765" y="360045"/>
            <a:ext cx="10074275" cy="720090"/>
          </a:xfrm>
        </p:spPr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饮食调理</a:t>
            </a:r>
            <a:endParaRPr lang="zh-CN" altLang="en-US" smtClean="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000" y="1447800"/>
            <a:ext cx="4621530" cy="5093335"/>
          </a:xfrm>
          <a:prstGeom prst="round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5960" y="1301750"/>
            <a:ext cx="8233410" cy="4873625"/>
          </a:xfrm>
        </p:spPr>
        <p:txBody>
          <a:bodyPr>
            <a:normAutofit lnSpcReduction="20000"/>
          </a:bodyPr>
          <a:p>
            <a:r>
              <a:rPr lang="en-US" sz="2000" b="1">
                <a:cs typeface="微软雅黑" panose="020B0503020204020204" charset="-122"/>
              </a:rPr>
              <a:t>主题背景与意义</a:t>
            </a:r>
            <a:endParaRPr lang="en-US" sz="2000" b="1">
              <a:cs typeface="微软雅黑" panose="020B0503020204020204" charset="-122"/>
            </a:endParaRPr>
          </a:p>
          <a:p>
            <a:r>
              <a:rPr lang="en-US" sz="1800" b="1">
                <a:cs typeface="微软雅黑" panose="020B0503020204020204" charset="-122"/>
              </a:rPr>
              <a:t>1. 全球睡眠危机加剧</a:t>
            </a:r>
            <a:endParaRPr lang="en-US" sz="1800" b="1">
              <a:cs typeface="微软雅黑" panose="020B0503020204020204" charset="-122"/>
            </a:endParaRPr>
          </a:p>
          <a:p>
            <a:r>
              <a:rPr lang="en-US" sz="1600">
                <a:cs typeface="微软雅黑" panose="020B0503020204020204" charset="-122"/>
              </a:rPr>
              <a:t>   </a:t>
            </a:r>
            <a:r>
              <a:rPr lang="en-US" sz="1800">
                <a:cs typeface="微软雅黑" panose="020B0503020204020204" charset="-122"/>
              </a:rPr>
              <a:t>数据显示，</a:t>
            </a:r>
            <a:r>
              <a:rPr lang="en-US" sz="1800">
                <a:solidFill>
                  <a:srgbClr val="FF0000"/>
                </a:solidFill>
                <a:cs typeface="微软雅黑" panose="020B0503020204020204" charset="-122"/>
              </a:rPr>
              <a:t>全球约三分之一的人口存在睡眠障碍，</a:t>
            </a:r>
            <a:r>
              <a:rPr lang="en-US" sz="1800">
                <a:cs typeface="微软雅黑" panose="020B0503020204020204" charset="-122"/>
              </a:rPr>
              <a:t>包括失眠、睡眠呼吸暂停综合征等。中国成年人失眠发生率高达38.2%，且</a:t>
            </a:r>
            <a:r>
              <a:rPr lang="en-US" sz="1800">
                <a:solidFill>
                  <a:srgbClr val="FF0000"/>
                </a:solidFill>
                <a:cs typeface="微软雅黑" panose="020B0503020204020204" charset="-122"/>
              </a:rPr>
              <a:t>长期睡眠不足（&lt;6小时）</a:t>
            </a:r>
            <a:r>
              <a:rPr lang="en-US" sz="1800">
                <a:cs typeface="微软雅黑" panose="020B0503020204020204" charset="-122"/>
              </a:rPr>
              <a:t>与中风、认知衰退、心脑血管疾病等风险显著相关。  </a:t>
            </a:r>
            <a:endParaRPr lang="en-US" sz="1800">
              <a:cs typeface="微软雅黑" panose="020B0503020204020204" charset="-122"/>
            </a:endParaRPr>
          </a:p>
          <a:p>
            <a:r>
              <a:rPr lang="en-US" sz="1800">
                <a:cs typeface="微软雅黑" panose="020B0503020204020204" charset="-122"/>
              </a:rPr>
              <a:t>  经济代价：睡眠不足导致生产力下降、医疗成本增加，全球每年因睡眠问题造成的经济损失高达万亿级别。  </a:t>
            </a:r>
            <a:endParaRPr lang="en-US" sz="1800">
              <a:cs typeface="微软雅黑" panose="020B0503020204020204" charset="-122"/>
            </a:endParaRPr>
          </a:p>
          <a:p>
            <a:r>
              <a:rPr lang="en-US" sz="1800">
                <a:cs typeface="微软雅黑" panose="020B0503020204020204" charset="-122"/>
              </a:rPr>
              <a:t>  科技与生活方式影响：智能手机蓝光干扰、职场“996文化”及“报复性熬夜”进一步侵蚀睡眠时间，加剧睡眠负债。</a:t>
            </a:r>
            <a:endParaRPr lang="en-US" sz="1600">
              <a:cs typeface="微软雅黑" panose="020B0503020204020204" charset="-122"/>
            </a:endParaRPr>
          </a:p>
          <a:p>
            <a:r>
              <a:rPr lang="en-US" sz="1800" b="1">
                <a:cs typeface="微软雅黑" panose="020B0503020204020204" charset="-122"/>
              </a:rPr>
              <a:t>2. 主题的核心目标</a:t>
            </a:r>
            <a:endParaRPr lang="en-US" sz="1800" b="1">
              <a:cs typeface="微软雅黑" panose="020B0503020204020204" charset="-122"/>
            </a:endParaRPr>
          </a:p>
          <a:p>
            <a:r>
              <a:rPr lang="en-US" sz="1500">
                <a:cs typeface="微软雅黑" panose="020B0503020204020204" charset="-122"/>
              </a:rPr>
              <a:t>   </a:t>
            </a:r>
            <a:r>
              <a:rPr lang="en-US" sz="1800">
                <a:cs typeface="微软雅黑" panose="020B0503020204020204" charset="-122"/>
              </a:rPr>
              <a:t>强调睡眠不仅是个人健康问题，更是需要全社会共同关注的公共卫生议题。通过科学认知、行为调整和医疗干预，推动睡眠健康成为个人及社会的“优先选择”</a:t>
            </a:r>
            <a:r>
              <a:rPr lang="zh-CN" altLang="en-US" sz="1800">
                <a:cs typeface="微软雅黑" panose="020B0503020204020204" charset="-122"/>
              </a:rPr>
              <a:t>。</a:t>
            </a: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/>
              <a:t>     </a:t>
            </a:r>
            <a:r>
              <a:rPr lang="zh-CN" altLang="en-US" smtClean="0"/>
              <a:t>主题背景及意义</a:t>
            </a:r>
            <a:endParaRPr lang="zh-CN" altLang="en-US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69" b="9817"/>
          <a:stretch>
            <a:fillRect/>
          </a:stretch>
        </p:blipFill>
        <p:spPr>
          <a:xfrm>
            <a:off x="9131935" y="1066800"/>
            <a:ext cx="2799080" cy="5330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4232060" y="1718638"/>
            <a:ext cx="7211308" cy="4522346"/>
          </a:xfrm>
          <a:prstGeom prst="roundRect">
            <a:avLst>
              <a:gd name="adj" fmla="val 4504"/>
            </a:avLst>
          </a:prstGeom>
          <a:solidFill>
            <a:srgbClr val="FFFFFF">
              <a:alpha val="100000"/>
            </a:srgbClr>
          </a:solidFill>
          <a:effectLst>
            <a:outerShdw blurRad="381000">
              <a:srgbClr val="000000">
                <a:alpha val="7000"/>
              </a:srgbClr>
            </a:outerShdw>
          </a:effectLst>
        </p:spPr>
      </p:sp>
      <p:sp>
        <p:nvSpPr>
          <p:cNvPr id="6" name="TextBox 6"/>
          <p:cNvSpPr txBox="1"/>
          <p:nvPr>
            <p:custDataLst>
              <p:tags r:id="rId2"/>
            </p:custDataLst>
          </p:nvPr>
        </p:nvSpPr>
        <p:spPr>
          <a:xfrm>
            <a:off x="5181509" y="3581318"/>
            <a:ext cx="6477000" cy="12715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睡前静心至关重要，应避免思绪纷飞，做到“先睡心，后睡眼”，以促进良好睡眠。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3"/>
            </p:custDataLst>
          </p:nvPr>
        </p:nvSpPr>
        <p:spPr>
          <a:xfrm>
            <a:off x="5257709" y="2591114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静心安神助睡眠</a:t>
            </a:r>
            <a:endParaRPr lang="en-US" sz="24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306830" y="360045"/>
            <a:ext cx="10189210" cy="720090"/>
          </a:xfrm>
        </p:spPr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情志调理</a:t>
            </a:r>
            <a:endParaRPr lang="zh-CN" altLang="en-US" smtClean="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520" y="1306195"/>
            <a:ext cx="3705225" cy="52400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7055332" y="1744635"/>
            <a:ext cx="4285297" cy="4285329"/>
          </a:xfrm>
          <a:prstGeom prst="rect">
            <a:avLst/>
          </a:prstGeom>
        </p:spPr>
      </p:pic>
      <p:sp>
        <p:nvSpPr>
          <p:cNvPr id="4" name="AutoShape 4"/>
          <p:cNvSpPr/>
          <p:nvPr>
            <p:custDataLst>
              <p:tags r:id="rId3"/>
            </p:custDataLst>
          </p:nvPr>
        </p:nvSpPr>
        <p:spPr>
          <a:xfrm>
            <a:off x="3729746" y="1769675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3923235" y="203579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避免睡前运动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3923235" y="275785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晚餐后避免剧烈运动，以防影响睡眠，运动后适度放松，再行就寝，以促深度好眠。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556553" y="1764765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8" name="TextBox 8"/>
          <p:cNvSpPr txBox="1"/>
          <p:nvPr>
            <p:custDataLst>
              <p:tags r:id="rId7"/>
            </p:custDataLst>
          </p:nvPr>
        </p:nvSpPr>
        <p:spPr>
          <a:xfrm>
            <a:off x="750042" y="203579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运动助眠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8"/>
            </p:custDataLst>
          </p:nvPr>
        </p:nvSpPr>
        <p:spPr>
          <a:xfrm>
            <a:off x="750042" y="275294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日常保持适量运动，如太极、瑜伽，促进血液循环，缓解压力，提升夜间睡眠质量。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1246505" y="360045"/>
            <a:ext cx="10249535" cy="720090"/>
          </a:xfrm>
        </p:spPr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运动锻炼</a:t>
            </a:r>
            <a:endParaRPr lang="zh-CN" altLang="en-US" smtClean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>
            <p:custDataLst>
              <p:tags r:id="rId1"/>
            </p:custDataLst>
          </p:nvPr>
        </p:nvSpPr>
        <p:spPr>
          <a:xfrm>
            <a:off x="689593" y="1595455"/>
            <a:ext cx="6734175" cy="771853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针灸助眠法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>
            <p:custDataLst>
              <p:tags r:id="rId2"/>
            </p:custDataLst>
          </p:nvPr>
        </p:nvSpPr>
        <p:spPr>
          <a:xfrm>
            <a:off x="689593" y="2246047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针灸相应穴位，如神门、三阴交，可调和气血，安神定志，有效改善睡眠障碍。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3"/>
            </p:custDataLst>
          </p:nvPr>
        </p:nvSpPr>
        <p:spPr>
          <a:xfrm>
            <a:off x="765793" y="3225105"/>
            <a:ext cx="6734175" cy="7590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cs typeface="微软雅黑" panose="020B0503020204020204" charset="-122"/>
              </a:rPr>
              <a:t>拔罐疗法</a:t>
            </a:r>
            <a:endParaRPr lang="en-US" sz="2400" b="1">
              <a:solidFill>
                <a:schemeClr val="tx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765793" y="3883945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在相应穴位进行拔罐，如心俞、肾俞，能疏通经络，平衡阴阳，助力优质睡眠。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alphaModFix amt="100000"/>
          </a:blip>
          <a:srcRect/>
          <a:stretch>
            <a:fillRect/>
          </a:stretch>
        </p:blipFill>
        <p:spPr>
          <a:xfrm>
            <a:off x="7803289" y="1299241"/>
            <a:ext cx="3679824" cy="4906431"/>
          </a:xfrm>
          <a:prstGeom prst="rect">
            <a:avLst/>
          </a:prstGeom>
        </p:spPr>
      </p:pic>
      <p:sp>
        <p:nvSpPr>
          <p:cNvPr id="15" name="标题 14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中医特色技术</a:t>
            </a:r>
            <a:endParaRPr lang="zh-CN" altLang="en-US" smtClean="0">
              <a:sym typeface="+mn-ea"/>
            </a:endParaRPr>
          </a:p>
        </p:txBody>
      </p:sp>
      <p:sp>
        <p:nvSpPr>
          <p:cNvPr id="9" name="TextBox 4"/>
          <p:cNvSpPr txBox="1"/>
          <p:nvPr>
            <p:custDataLst>
              <p:tags r:id="rId8"/>
            </p:custDataLst>
          </p:nvPr>
        </p:nvSpPr>
        <p:spPr>
          <a:xfrm>
            <a:off x="713105" y="5530215"/>
            <a:ext cx="6985635" cy="125793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p>
            <a:pPr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通过按压神门穴以安神定志，涌泉穴滋阴降火，有助于改善睡眠质量，促进安眠。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TextBox 5"/>
          <p:cNvSpPr txBox="1"/>
          <p:nvPr>
            <p:custDataLst>
              <p:tags r:id="rId9"/>
            </p:custDataLst>
          </p:nvPr>
        </p:nvSpPr>
        <p:spPr>
          <a:xfrm>
            <a:off x="713014" y="4962975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神门涌泉来帮忙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7007707" y="1744635"/>
            <a:ext cx="4750584" cy="4285329"/>
          </a:xfrm>
          <a:prstGeom prst="rect">
            <a:avLst/>
          </a:prstGeom>
        </p:spPr>
      </p:pic>
      <p:sp>
        <p:nvSpPr>
          <p:cNvPr id="4" name="AutoShape 4"/>
          <p:cNvSpPr/>
          <p:nvPr>
            <p:custDataLst>
              <p:tags r:id="rId3"/>
            </p:custDataLst>
          </p:nvPr>
        </p:nvSpPr>
        <p:spPr>
          <a:xfrm>
            <a:off x="3729746" y="1769675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3923235" y="203579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子午觉养生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3923235" y="275785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践行“子午觉”，关注时辰养生，让身体随着自然规律休息和调整。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556553" y="1764765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8" name="TextBox 8"/>
          <p:cNvSpPr txBox="1"/>
          <p:nvPr>
            <p:custDataLst>
              <p:tags r:id="rId7"/>
            </p:custDataLst>
          </p:nvPr>
        </p:nvSpPr>
        <p:spPr>
          <a:xfrm>
            <a:off x="750042" y="203579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睡眠养生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8"/>
            </p:custDataLst>
          </p:nvPr>
        </p:nvSpPr>
        <p:spPr>
          <a:xfrm>
            <a:off x="750042" y="275294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睡眠是中医养生的核心，顺应自然节律，调和脏腑功能，方能收获健康</a:t>
            </a:r>
            <a:r>
              <a:rPr lang="en-US" sz="1575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75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endParaRPr lang="zh-CN" altLang="en-US" smtClean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-115570" y="0"/>
            <a:ext cx="12307570" cy="6895465"/>
            <a:chOff x="-182" y="0"/>
            <a:chExt cx="19382" cy="10859"/>
          </a:xfrm>
        </p:grpSpPr>
        <p:pic>
          <p:nvPicPr>
            <p:cNvPr id="3" name="图片 2" descr="103955503"/>
            <p:cNvPicPr>
              <a:picLocks noChangeAspect="1"/>
            </p:cNvPicPr>
            <p:nvPr/>
          </p:nvPicPr>
          <p:blipFill>
            <a:blip r:embed="rId1"/>
            <a:srcRect r="59573" b="52309"/>
            <a:stretch>
              <a:fillRect/>
            </a:stretch>
          </p:blipFill>
          <p:spPr>
            <a:xfrm>
              <a:off x="0" y="502"/>
              <a:ext cx="5294" cy="3269"/>
            </a:xfrm>
            <a:prstGeom prst="rect">
              <a:avLst/>
            </a:prstGeom>
          </p:spPr>
        </p:pic>
        <p:pic>
          <p:nvPicPr>
            <p:cNvPr id="6" name="图片 5" descr="103955503"/>
            <p:cNvPicPr>
              <a:picLocks noChangeAspect="1"/>
            </p:cNvPicPr>
            <p:nvPr/>
          </p:nvPicPr>
          <p:blipFill>
            <a:blip r:embed="rId1"/>
            <a:srcRect t="47691" r="73001" b="2773"/>
            <a:stretch>
              <a:fillRect/>
            </a:stretch>
          </p:blipFill>
          <p:spPr>
            <a:xfrm>
              <a:off x="-182" y="5612"/>
              <a:ext cx="3588" cy="3446"/>
            </a:xfrm>
            <a:prstGeom prst="rect">
              <a:avLst/>
            </a:prstGeom>
          </p:spPr>
        </p:pic>
        <p:pic>
          <p:nvPicPr>
            <p:cNvPr id="7" name="图片 6" descr="103955503"/>
            <p:cNvPicPr>
              <a:picLocks noChangeAspect="1"/>
            </p:cNvPicPr>
            <p:nvPr/>
          </p:nvPicPr>
          <p:blipFill>
            <a:blip r:embed="rId1"/>
            <a:srcRect l="26911" t="68315" r="48562" b="-423"/>
            <a:stretch>
              <a:fillRect/>
            </a:stretch>
          </p:blipFill>
          <p:spPr>
            <a:xfrm>
              <a:off x="2400" y="7997"/>
              <a:ext cx="4178" cy="2863"/>
            </a:xfrm>
            <a:prstGeom prst="rect">
              <a:avLst/>
            </a:prstGeom>
          </p:spPr>
        </p:pic>
        <p:pic>
          <p:nvPicPr>
            <p:cNvPr id="11" name="图片 10" descr="103955503"/>
            <p:cNvPicPr>
              <a:picLocks noChangeAspect="1"/>
            </p:cNvPicPr>
            <p:nvPr/>
          </p:nvPicPr>
          <p:blipFill>
            <a:blip r:embed="rId1"/>
            <a:srcRect l="54484" b="35709"/>
            <a:stretch>
              <a:fillRect/>
            </a:stretch>
          </p:blipFill>
          <p:spPr>
            <a:xfrm>
              <a:off x="13426" y="0"/>
              <a:ext cx="5774" cy="4269"/>
            </a:xfrm>
            <a:prstGeom prst="rect">
              <a:avLst/>
            </a:prstGeom>
          </p:spPr>
        </p:pic>
        <p:pic>
          <p:nvPicPr>
            <p:cNvPr id="12" name="图片 11" descr="103955503"/>
            <p:cNvPicPr>
              <a:picLocks noChangeAspect="1"/>
            </p:cNvPicPr>
            <p:nvPr/>
          </p:nvPicPr>
          <p:blipFill>
            <a:blip r:embed="rId1"/>
            <a:srcRect l="54484" t="64663" b="460"/>
            <a:stretch>
              <a:fillRect/>
            </a:stretch>
          </p:blipFill>
          <p:spPr>
            <a:xfrm>
              <a:off x="11877" y="7863"/>
              <a:ext cx="7323" cy="2937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1268095" y="3020060"/>
            <a:ext cx="9602470" cy="207835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6600" b="1" spc="500" dirty="0">
                <a:solidFill>
                  <a:srgbClr val="00B0F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sym typeface="+mn-ea"/>
              </a:rPr>
              <a:t>夜夜安眠</a:t>
            </a:r>
            <a:r>
              <a:rPr lang="en-US" altLang="zh-CN" sz="6600" b="1" spc="500" dirty="0">
                <a:solidFill>
                  <a:srgbClr val="00B0F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sym typeface="+mn-ea"/>
              </a:rPr>
              <a:t>  </a:t>
            </a:r>
            <a:r>
              <a:rPr lang="zh-CN" altLang="en-US" sz="6600" b="1" spc="500" dirty="0">
                <a:solidFill>
                  <a:srgbClr val="00B0F0"/>
                </a:solidFill>
                <a:effectLst/>
                <a:uFillTx/>
                <a:latin typeface="思源宋体 CN Heavy" panose="02020900000000000000" charset="-122"/>
                <a:ea typeface="思源宋体 CN Heavy" panose="02020900000000000000" charset="-122"/>
                <a:sym typeface="+mn-ea"/>
              </a:rPr>
              <a:t>日日欢喜</a:t>
            </a:r>
            <a:endParaRPr lang="zh-CN" altLang="en-US" sz="6600" b="1" spc="500" dirty="0">
              <a:solidFill>
                <a:srgbClr val="00B0F0"/>
              </a:solidFill>
              <a:effectLst/>
              <a:uFillTx/>
              <a:latin typeface="思源宋体 CN Heavy" panose="02020900000000000000" charset="-122"/>
              <a:ea typeface="思源宋体 CN Heavy" panose="020209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990600"/>
            <a:ext cx="7295515" cy="9696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334000" y="1066800"/>
            <a:ext cx="2451735" cy="1081405"/>
          </a:xfrm>
        </p:spPr>
        <p:txBody>
          <a:bodyPr>
            <a:normAutofit/>
          </a:bodyPr>
          <a:p>
            <a:r>
              <a:rPr altLang="en-US" b="1"/>
              <a:t>目</a:t>
            </a:r>
            <a:r>
              <a:rPr lang="en-US" altLang="zh-CN" b="1"/>
              <a:t>  </a:t>
            </a:r>
            <a:r>
              <a:rPr altLang="en-US" b="1"/>
              <a:t>录</a:t>
            </a:r>
            <a:endParaRPr altLang="en-US" b="1"/>
          </a:p>
        </p:txBody>
      </p:sp>
      <p:sp>
        <p:nvSpPr>
          <p:cNvPr id="16" name="副标题 15"/>
          <p:cNvSpPr>
            <a:spLocks noGrp="1"/>
          </p:cNvSpPr>
          <p:nvPr>
            <p:ph type="subTitle" idx="4294967295"/>
            <p:custDataLst>
              <p:tags r:id="rId2"/>
            </p:custDataLst>
          </p:nvPr>
        </p:nvSpPr>
        <p:spPr>
          <a:xfrm>
            <a:off x="2209800" y="2971800"/>
            <a:ext cx="4070350" cy="767080"/>
          </a:xfrm>
        </p:spPr>
        <p:txBody>
          <a:bodyPr/>
          <a:p>
            <a:r>
              <a:rPr lang="en-US"/>
              <a:t> </a:t>
            </a:r>
            <a:r>
              <a:rPr altLang="en-US"/>
              <a:t>睡眠的重要性与健康益处</a:t>
            </a:r>
            <a:endParaRPr altLang="en-US"/>
          </a:p>
          <a:p>
            <a:endParaRPr altLang="en-US"/>
          </a:p>
        </p:txBody>
      </p:sp>
      <p:sp>
        <p:nvSpPr>
          <p:cNvPr id="7" name="TextBox 5"/>
          <p:cNvSpPr txBox="1"/>
          <p:nvPr>
            <p:custDataLst>
              <p:tags r:id="rId3"/>
            </p:custDataLst>
          </p:nvPr>
        </p:nvSpPr>
        <p:spPr>
          <a:xfrm>
            <a:off x="2438400" y="3657600"/>
            <a:ext cx="3471545" cy="94488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p>
            <a:pPr marL="228600" lvl="1" indent="-2286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zh-CN" sz="2400">
                <a:solidFill>
                  <a:schemeClr val="tx1"/>
                </a:solidFill>
                <a:cs typeface="Noto Sans SC"/>
              </a:rPr>
              <a:t>睡眠不足的危害</a:t>
            </a:r>
            <a:endParaRPr lang="zh-CN" sz="2400">
              <a:solidFill>
                <a:schemeClr val="tx1"/>
              </a:solidFill>
              <a:cs typeface="Noto Sans SC"/>
            </a:endParaRPr>
          </a:p>
        </p:txBody>
      </p:sp>
      <p:sp>
        <p:nvSpPr>
          <p:cNvPr id="8" name="TextBox 5"/>
          <p:cNvSpPr txBox="1"/>
          <p:nvPr>
            <p:custDataLst>
              <p:tags r:id="rId4"/>
            </p:custDataLst>
          </p:nvPr>
        </p:nvSpPr>
        <p:spPr>
          <a:xfrm>
            <a:off x="2438400" y="4419600"/>
            <a:ext cx="3170555" cy="117221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p>
            <a:pPr marL="228600" lvl="1" indent="-2286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zh-CN" sz="2400">
                <a:solidFill>
                  <a:schemeClr val="tx1"/>
                </a:solidFill>
                <a:cs typeface="Noto Sans SC"/>
              </a:rPr>
              <a:t>中</a:t>
            </a:r>
            <a:r>
              <a:rPr lang="zh-CN" sz="2400">
                <a:solidFill>
                  <a:schemeClr val="tx1"/>
                </a:solidFill>
                <a:cs typeface="Noto Sans SC"/>
              </a:rPr>
              <a:t>西医睡眠理论</a:t>
            </a:r>
            <a:endParaRPr lang="zh-CN" sz="2400">
              <a:solidFill>
                <a:schemeClr val="tx1"/>
              </a:solidFill>
              <a:cs typeface="Noto Sans SC"/>
            </a:endParaRPr>
          </a:p>
        </p:txBody>
      </p:sp>
      <p:sp>
        <p:nvSpPr>
          <p:cNvPr id="11" name="TextBox 5"/>
          <p:cNvSpPr txBox="1"/>
          <p:nvPr>
            <p:custDataLst>
              <p:tags r:id="rId5"/>
            </p:custDataLst>
          </p:nvPr>
        </p:nvSpPr>
        <p:spPr>
          <a:xfrm>
            <a:off x="6858000" y="2590800"/>
            <a:ext cx="4197985" cy="114744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p>
            <a:pPr marL="228600" lvl="1" indent="-2286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zh-CN" sz="2400">
                <a:solidFill>
                  <a:schemeClr val="tx1"/>
                </a:solidFill>
                <a:cs typeface="Noto Sans SC"/>
              </a:rPr>
              <a:t>不同年龄段的最佳睡眠时长</a:t>
            </a:r>
            <a:endParaRPr lang="zh-CN" sz="2400">
              <a:solidFill>
                <a:schemeClr val="tx1"/>
              </a:solidFill>
              <a:cs typeface="Noto Sans SC"/>
            </a:endParaRPr>
          </a:p>
        </p:txBody>
      </p:sp>
      <p:sp>
        <p:nvSpPr>
          <p:cNvPr id="12" name="TextBox 5"/>
          <p:cNvSpPr txBox="1"/>
          <p:nvPr>
            <p:custDataLst>
              <p:tags r:id="rId6"/>
            </p:custDataLst>
          </p:nvPr>
        </p:nvSpPr>
        <p:spPr>
          <a:xfrm>
            <a:off x="6858000" y="3657600"/>
            <a:ext cx="4058285" cy="90741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p>
            <a:pPr marL="228600" lvl="1" indent="-228600" algn="l">
              <a:lnSpc>
                <a:spcPct val="140000"/>
              </a:lnSpc>
              <a:spcBef>
                <a:spcPts val="375"/>
              </a:spcBef>
              <a:buClrTx/>
              <a:buSzTx/>
              <a:buFont typeface="Arial" panose="020B0604020202020204"/>
              <a:buChar char="•"/>
            </a:pPr>
            <a:r>
              <a:rPr lang="zh-CN" sz="2400">
                <a:cs typeface="Noto Sans SC"/>
              </a:rPr>
              <a:t>改善睡眠的实用方法</a:t>
            </a:r>
            <a:endParaRPr lang="zh-CN" sz="2400">
              <a:cs typeface="Noto Sans SC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/>
          <p:cNvSpPr>
            <a:spLocks noGrp="1" noChangeAspect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1789430" y="2735095"/>
            <a:ext cx="1008000" cy="1008000"/>
          </a:xfrm>
        </p:spPr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  <p:sp>
        <p:nvSpPr>
          <p:cNvPr id="12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505200" y="2514600"/>
            <a:ext cx="6561455" cy="1508125"/>
          </a:xfrm>
        </p:spPr>
        <p:txBody>
          <a:bodyPr>
            <a:normAutofit fontScale="90000"/>
          </a:bodyPr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en-US" sz="5000"/>
              <a:t>睡眠的重要性与健康益处</a:t>
            </a:r>
            <a:endParaRPr altLang="en-US" sz="5000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451873" y="1812219"/>
            <a:ext cx="3287800" cy="3946292"/>
          </a:xfrm>
          <a:prstGeom prst="rect">
            <a:avLst/>
          </a:prstGeom>
          <a:noFill/>
        </p:spPr>
      </p:pic>
      <p:sp>
        <p:nvSpPr>
          <p:cNvPr id="3" name="TextBox 3"/>
          <p:cNvSpPr txBox="1"/>
          <p:nvPr>
            <p:custDataLst>
              <p:tags r:id="rId3"/>
            </p:custDataLst>
          </p:nvPr>
        </p:nvSpPr>
        <p:spPr>
          <a:xfrm>
            <a:off x="1028300" y="1726745"/>
            <a:ext cx="2931598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cs typeface="微软雅黑" panose="020B0503020204020204" charset="-122"/>
              </a:rPr>
              <a:t>生理修复</a:t>
            </a:r>
            <a:endParaRPr lang="en-US" sz="2400" b="1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4"/>
            </p:custDataLst>
          </p:nvPr>
        </p:nvSpPr>
        <p:spPr>
          <a:xfrm>
            <a:off x="1028300" y="2298345"/>
            <a:ext cx="2931598" cy="119800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睡眠是人体自我修复的关键期，促进细胞再生、代谢废物清除。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5"/>
            </p:custDataLst>
          </p:nvPr>
        </p:nvSpPr>
        <p:spPr>
          <a:xfrm>
            <a:off x="8318191" y="1713967"/>
            <a:ext cx="2931598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cs typeface="微软雅黑" panose="020B0503020204020204" charset="-122"/>
              </a:rPr>
              <a:t>阴阳平衡</a:t>
            </a:r>
            <a:endParaRPr lang="en-US" sz="2400" b="1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8318191" y="2285568"/>
            <a:ext cx="2931598" cy="119800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中医认为“阴气盛则寐”，睡眠是调和阴阳的重要手段，可避免阴虚火旺。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7"/>
            </p:custDataLst>
          </p:nvPr>
        </p:nvSpPr>
        <p:spPr>
          <a:xfrm>
            <a:off x="1000738" y="4317136"/>
            <a:ext cx="2931598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cs typeface="微软雅黑" panose="020B0503020204020204" charset="-122"/>
              </a:rPr>
              <a:t>情绪稳定</a:t>
            </a:r>
            <a:endParaRPr lang="en-US" sz="2400" b="1">
              <a:solidFill>
                <a:schemeClr val="accent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1000738" y="4807470"/>
            <a:ext cx="2931598" cy="119800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充足睡眠可舒缓肝气郁结，减少焦虑与抑郁风险。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9"/>
            </p:custDataLst>
          </p:nvPr>
        </p:nvSpPr>
        <p:spPr>
          <a:xfrm>
            <a:off x="8318191" y="4317136"/>
            <a:ext cx="2931598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cs typeface="微软雅黑" panose="020B0503020204020204" charset="-122"/>
              </a:rPr>
              <a:t>免疫力提升</a:t>
            </a:r>
            <a:endParaRPr lang="en-US" sz="2400" b="1">
              <a:solidFill>
                <a:schemeClr val="accent1">
                  <a:alpha val="10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10"/>
            </p:custDataLst>
          </p:nvPr>
        </p:nvSpPr>
        <p:spPr>
          <a:xfrm>
            <a:off x="8318191" y="4823328"/>
            <a:ext cx="2931598" cy="119800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深度睡眠增强免疫细胞活性，降低感染风险。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295400" y="304800"/>
            <a:ext cx="5218430" cy="720090"/>
          </a:xfrm>
        </p:spPr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睡眠的重要性与健康益处</a:t>
            </a:r>
            <a:endParaRPr lang="zh-CN" altLang="en-US" smtClean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/>
          <p:cNvSpPr>
            <a:spLocks noGrp="1" noChangeAspect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1143000" y="2819550"/>
            <a:ext cx="1008000" cy="1008000"/>
          </a:xfrm>
        </p:spPr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  <p:sp>
        <p:nvSpPr>
          <p:cNvPr id="12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68575" y="2484755"/>
            <a:ext cx="5307330" cy="1508125"/>
          </a:xfrm>
        </p:spPr>
        <p:txBody>
          <a:bodyPr>
            <a:normAutofit/>
          </a:bodyPr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en-US" sz="5000"/>
              <a:t>睡眠不足的危害</a:t>
            </a:r>
            <a:endParaRPr altLang="en-US" sz="5000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>
            <p:custDataLst>
              <p:tags r:id="rId1"/>
            </p:custDataLst>
          </p:nvPr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3" name="AutoShape 3"/>
          <p:cNvSpPr/>
          <p:nvPr>
            <p:custDataLst>
              <p:tags r:id="rId2"/>
            </p:custDataLst>
          </p:nvPr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accent1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100000"/>
          </a:blip>
          <a:srcRect l="25006" r="25006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>
            <p:custDataLst>
              <p:tags r:id="rId5"/>
            </p:custDataLst>
          </p:nvPr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熬夜致阴阳失衡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中医认为，熬夜会导致阴阳失调，阴虚火旺，进而引发耳鸣、肥胖、皮肤暗沉等健康问题。  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7"/>
            </p:custDataLst>
          </p:nvPr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肝血损耗伤身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熬夜会耗损肝血，影响情绪调节和正常代谢，长期以往还可能增加心脏病等疾病的风险。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zh-CN" altLang="en-US" smtClean="0">
                <a:sym typeface="+mn-ea"/>
              </a:rPr>
              <a:t>中医视角的“熬夜伤身”</a:t>
            </a:r>
            <a:endParaRPr lang="zh-CN" altLang="en-US" smtClean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>
            <p:custDataLst>
              <p:tags r:id="rId1"/>
            </p:custDataLst>
          </p:nvPr>
        </p:nvSpPr>
        <p:spPr>
          <a:xfrm>
            <a:off x="6234986" y="2896583"/>
            <a:ext cx="5052139" cy="3467154"/>
          </a:xfrm>
          <a:prstGeom prst="roundRect">
            <a:avLst>
              <a:gd name="adj" fmla="val 5952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3" name="AutoShape 3"/>
          <p:cNvSpPr/>
          <p:nvPr>
            <p:custDataLst>
              <p:tags r:id="rId2"/>
            </p:custDataLst>
          </p:nvPr>
        </p:nvSpPr>
        <p:spPr>
          <a:xfrm>
            <a:off x="879670" y="2896583"/>
            <a:ext cx="5052139" cy="3467154"/>
          </a:xfrm>
          <a:prstGeom prst="roundRect">
            <a:avLst>
              <a:gd name="adj" fmla="val 5952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5" name="TextBox 5"/>
          <p:cNvSpPr txBox="1"/>
          <p:nvPr>
            <p:custDataLst>
              <p:tags r:id="rId3"/>
            </p:custDataLst>
          </p:nvPr>
        </p:nvSpPr>
        <p:spPr>
          <a:xfrm>
            <a:off x="1380405" y="4752068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睡眠少健康受损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4"/>
            </p:custDataLst>
          </p:nvPr>
        </p:nvSpPr>
        <p:spPr>
          <a:xfrm>
            <a:off x="880110" y="5250180"/>
            <a:ext cx="5040630" cy="95885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睡眠不足会导致记忆力减退、免疫力降低、肠胃功能紊乱等问题，影响身心健康。  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5"/>
            </p:custDataLst>
          </p:nvPr>
        </p:nvSpPr>
        <p:spPr>
          <a:xfrm>
            <a:off x="6735721" y="4759543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长期睡眠不足风险高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6"/>
            </p:custDataLst>
          </p:nvPr>
        </p:nvSpPr>
        <p:spPr>
          <a:xfrm>
            <a:off x="6465570" y="5287010"/>
            <a:ext cx="4806950" cy="92964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000">
                <a:solidFill>
                  <a:schemeClr val="tx1"/>
                </a:solidFill>
                <a:cs typeface="微软雅黑" panose="020B0503020204020204" charset="-122"/>
              </a:rPr>
              <a:t>长期睡眠不足（少于6小时）会使死亡率风险翻倍，对健康造成严重威胁。</a:t>
            </a:r>
            <a:endParaRPr lang="en-US" sz="20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p>
            <a:pPr lvl="0" algn="l">
              <a:buClrTx/>
              <a:buSzTx/>
              <a:buFontTx/>
            </a:pPr>
            <a:r>
              <a:rPr lang="zh-CN" altLang="en-US" smtClean="0">
                <a:sym typeface="+mn-ea"/>
              </a:rPr>
              <a:t>  </a:t>
            </a:r>
            <a:r>
              <a:rPr lang="en-US" altLang="zh-CN" smtClean="0">
                <a:sym typeface="+mn-ea"/>
              </a:rPr>
              <a:t>   </a:t>
            </a:r>
            <a:r>
              <a:rPr lang="zh-CN" altLang="en-US" smtClean="0">
                <a:sym typeface="+mn-ea"/>
              </a:rPr>
              <a:t>现代医学证据</a:t>
            </a:r>
            <a:endParaRPr lang="zh-CN" altLang="en-US" smtClean="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2805" y="1295400"/>
            <a:ext cx="5071745" cy="3230880"/>
          </a:xfrm>
          <a:prstGeom prst="round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8400" y="1127125"/>
            <a:ext cx="5009515" cy="3343910"/>
          </a:xfrm>
          <a:prstGeom prst="round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/>
          <p:cNvSpPr>
            <a:spLocks noGrp="1" noChangeAspect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1789430" y="2735095"/>
            <a:ext cx="1008000" cy="1008000"/>
          </a:xfrm>
        </p:spPr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  <p:sp>
        <p:nvSpPr>
          <p:cNvPr id="12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429000" y="2514600"/>
            <a:ext cx="4769485" cy="1508125"/>
          </a:xfrm>
        </p:spPr>
        <p:txBody>
          <a:bodyPr>
            <a:normAutofit/>
          </a:bodyPr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en-US" sz="5000"/>
              <a:t>中</a:t>
            </a:r>
            <a:r>
              <a:rPr altLang="en-US" sz="5000"/>
              <a:t>西医睡眠理论</a:t>
            </a:r>
            <a:endParaRPr altLang="en-US" sz="5000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13" y="76444"/>
            <a:ext cx="4109085" cy="5461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2"/>
  <p:tag name="KSO_WM_UNIT_ID" val="_1**"/>
  <p:tag name="KSO_WM_UNIT_LAYERLEVEL" val="1"/>
  <p:tag name="KSO_WM_TEMPLATE_CATEGORY" val="custom"/>
  <p:tag name="KSO_WM_TEMPLATE_USER_THEME" val="1"/>
</p:tagLst>
</file>

<file path=ppt/tags/tag1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0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1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_7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2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03.xml><?xml version="1.0" encoding="utf-8"?>
<p:tagLst xmlns:p="http://schemas.openxmlformats.org/presentationml/2006/main">
  <p:tag name="KSO_WM_SLIDE_TYPE" val="sectionTitle"/>
  <p:tag name="KSO_WM_BEAUTIFY_FLAG" val="#wm#"/>
  <p:tag name="KSO_WM_TEMPLATE_CATEGORY" val="custom"/>
  <p:tag name="KSO_WM_TEMPLATE_USER_THEME" val="1"/>
  <p:tag name="KSO_WM_SLIDE_INDEX" val="7"/>
  <p:tag name="KSO_WM_SLIDE_ID" val="custom_7"/>
  <p:tag name="KSO_WM_TEMPLATE_SUBCATEGORY" val="29"/>
  <p:tag name="KSO_WM_SLIDE_LAYOUT" val="a_e"/>
  <p:tag name="KSO_WM_SLIDE_LAYOUT_CNT" val="1_1"/>
</p:tagLst>
</file>

<file path=ppt/tags/tag104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2*l_h_i*1_2_1"/>
  <p:tag name="KSO_WM_TEMPLATE_INDEX" val="19882022"/>
  <p:tag name="KSO_WM_TAG_VERSION" val="2.0"/>
  <p:tag name="KSO_WM_DIAGRAM_GROUP_CODE" val="l1-1"/>
  <p:tag name="KSO_WM_DIAGRAM_VIRTUALLY_FRAME" val="{&quot;height&quot;:308.123937007874,&quot;left&quot;:59.1844094488189,&quot;top&quot;:151.22362204724408,&quot;width&quot;:615.2594488188977}"/>
</p:tagLst>
</file>

<file path=ppt/tags/tag105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2*l_h_i*1_1_1"/>
  <p:tag name="KSO_WM_TEMPLATE_INDEX" val="19882022"/>
  <p:tag name="KSO_WM_TAG_VERSION" val="2.0"/>
  <p:tag name="KSO_WM_DIAGRAM_GROUP_CODE" val="l1-1"/>
  <p:tag name="KSO_WM_DIAGRAM_VIRTUALLY_FRAME" val="{&quot;height&quot;:308.123937007874,&quot;left&quot;:59.1844094488189,&quot;top&quot;:151.22362204724408,&quot;width&quot;:615.2594488188977}"/>
</p:tagLst>
</file>

<file path=ppt/tags/tag106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107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308.123937007874,&quot;left&quot;:59.1844094488189,&quot;top&quot;:151.22362204724408,&quot;width&quot;:615.2594488188977}"/>
</p:tagLst>
</file>

<file path=ppt/tags/tag108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308.123937007874,&quot;left&quot;:59.1844094488189,&quot;top&quot;:151.22362204724408,&quot;width&quot;:615.2594488188977}"/>
</p:tagLst>
</file>

<file path=ppt/tags/tag109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308.123937007874,&quot;left&quot;:59.1844094488189,&quot;top&quot;:151.22362204724408,&quot;width&quot;:615.2594488188977}"/>
</p:tagLst>
</file>

<file path=ppt/tags/tag1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0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308.123937007874,&quot;left&quot;:59.1844094488189,&quot;top&quot;:151.22362204724408,&quot;width&quot;:615.2594488188977}"/>
</p:tagLst>
</file>

<file path=ppt/tags/tag111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12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13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114.xml><?xml version="1.0" encoding="utf-8"?>
<p:tagLst xmlns:p="http://schemas.openxmlformats.org/presentationml/2006/main">
  <p:tag name="KSO_WM_BEAUTIFY_FLAG" val="#wm#"/>
  <p:tag name="KSO_WM_UNIT_TYPE" val="l_h_i"/>
  <p:tag name="KSO_WM_UNIT_INDEX" val="1_2_2"/>
  <p:tag name="KSO_WM_UNIT_ID" val="diagram19882022_2*l_h_i*1_2_2"/>
  <p:tag name="KSO_WM_TEMPLATE_INDEX" val="19882022"/>
  <p:tag name="KSO_WM_TAG_VERSION" val="2.0"/>
  <p:tag name="KSO_WM_DIAGRAM_GROUP_CODE" val="l1-1"/>
  <p:tag name="KSO_WM_DIAGRAM_VIRTUALLY_FRAME" val="{&quot;height&quot;:393.081653543307,&quot;left&quot;:69.26535433070866,&quot;top&quot;:108,&quot;width&quot;:819.4846456692915}"/>
</p:tagLst>
</file>

<file path=ppt/tags/tag115.xml><?xml version="1.0" encoding="utf-8"?>
<p:tagLst xmlns:p="http://schemas.openxmlformats.org/presentationml/2006/main">
  <p:tag name="KSO_WM_BEAUTIFY_FLAG" val="#wm#"/>
  <p:tag name="KSO_WM_UNIT_TYPE" val="l_h_i"/>
  <p:tag name="KSO_WM_UNIT_INDEX" val="1_1_2"/>
  <p:tag name="KSO_WM_UNIT_ID" val="diagram19882022_2*l_h_i*1_1_2"/>
  <p:tag name="KSO_WM_TEMPLATE_INDEX" val="19882022"/>
  <p:tag name="KSO_WM_TAG_VERSION" val="2.0"/>
  <p:tag name="KSO_WM_DIAGRAM_GROUP_CODE" val="l1-1"/>
  <p:tag name="KSO_WM_DIAGRAM_VIRTUALLY_FRAME" val="{&quot;height&quot;:393.081653543307,&quot;left&quot;:69.26535433070866,&quot;top&quot;:108,&quot;width&quot;:819.4846456692915}"/>
</p:tagLst>
</file>

<file path=ppt/tags/tag116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393.081653543307,&quot;left&quot;:69.26535433070866,&quot;top&quot;:108,&quot;width&quot;:819.4846456692915}"/>
</p:tagLst>
</file>

<file path=ppt/tags/tag117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393.081653543307,&quot;left&quot;:69.26535433070866,&quot;top&quot;:108,&quot;width&quot;:819.4846456692915}"/>
</p:tagLst>
</file>

<file path=ppt/tags/tag118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393.081653543307,&quot;left&quot;:69.26535433070866,&quot;top&quot;:108,&quot;width&quot;:819.4846456692915}"/>
</p:tagLst>
</file>

<file path=ppt/tags/tag119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393.081653543307,&quot;left&quot;:69.26535433070866,&quot;top&quot;:108,&quot;width&quot;:819.4846456692915}"/>
</p:tagLst>
</file>

<file path=ppt/tags/tag1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0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21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22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123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3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4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_7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5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26.xml><?xml version="1.0" encoding="utf-8"?>
<p:tagLst xmlns:p="http://schemas.openxmlformats.org/presentationml/2006/main">
  <p:tag name="KSO_WM_SLIDE_TYPE" val="sectionTitle"/>
  <p:tag name="KSO_WM_BEAUTIFY_FLAG" val="#wm#"/>
  <p:tag name="KSO_WM_TEMPLATE_CATEGORY" val="custom"/>
  <p:tag name="KSO_WM_TEMPLATE_USER_THEME" val="1"/>
  <p:tag name="KSO_WM_SLIDE_INDEX" val="7"/>
  <p:tag name="KSO_WM_SLIDE_ID" val="custom_7"/>
  <p:tag name="KSO_WM_TEMPLATE_SUBCATEGORY" val="29"/>
  <p:tag name="KSO_WM_SLIDE_LAYOUT" val="a_e"/>
  <p:tag name="KSO_WM_SLIDE_LAYOUT_CNT" val="1_1"/>
</p:tagLst>
</file>

<file path=ppt/tags/tag127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28.xml><?xml version="1.0" encoding="utf-8"?>
<p:tagLst xmlns:p="http://schemas.openxmlformats.org/presentationml/2006/main">
  <p:tag name="KSO_WM_UNIT_INDEX" val="4"/>
  <p:tag name="KSO_WM_UNIT_TYPE" val="j"/>
  <p:tag name="KSO_WM_BEAUTIFY_FLAG" val="#wm#"/>
</p:tagLst>
</file>

<file path=ppt/tags/tag129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13.xml><?xml version="1.0" encoding="utf-8"?>
<p:tagLst xmlns:p="http://schemas.openxmlformats.org/presentationml/2006/main">
  <p:tag name="KSO_WM_UNIT_TYPE" val="a"/>
  <p:tag name="KSO_WM_UNIT_INDEX" val="1"/>
  <p:tag name="KSO_WM_UNIT_ID" val="_2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0.xml><?xml version="1.0" encoding="utf-8"?>
<p:tagLst xmlns:p="http://schemas.openxmlformats.org/presentationml/2006/main">
  <p:tag name="KSO_WM_UNIT_INDEX" val="6"/>
  <p:tag name="KSO_WM_UNIT_TYPE" val="f"/>
  <p:tag name="KSO_WM_UNIT_SUBTYPE" val="a"/>
  <p:tag name="KSO_WM_BEAUTIFY_FLAG" val="#wm#"/>
</p:tagLst>
</file>

<file path=ppt/tags/tag131.xml><?xml version="1.0" encoding="utf-8"?>
<p:tagLst xmlns:p="http://schemas.openxmlformats.org/presentationml/2006/main">
  <p:tag name="KSO_WM_UNIT_INDEX" val="5"/>
  <p:tag name="KSO_WM_UNIT_TYPE" val="f"/>
  <p:tag name="KSO_WM_UNIT_SUBTYPE" val="a"/>
  <p:tag name="KSO_WM_BEAUTIFY_FLAG" val="#wm#"/>
</p:tagLst>
</file>

<file path=ppt/tags/tag132.xml><?xml version="1.0" encoding="utf-8"?>
<p:tagLst xmlns:p="http://schemas.openxmlformats.org/presentationml/2006/main">
  <p:tag name="KSO_WM_UNIT_INDEX" val="8"/>
  <p:tag name="KSO_WM_UNIT_TYPE" val="f"/>
  <p:tag name="KSO_WM_UNIT_SUBTYPE" val="a"/>
  <p:tag name="KSO_WM_BEAUTIFY_FLAG" val="#wm#"/>
</p:tagLst>
</file>

<file path=ppt/tags/tag133.xml><?xml version="1.0" encoding="utf-8"?>
<p:tagLst xmlns:p="http://schemas.openxmlformats.org/presentationml/2006/main">
  <p:tag name="KSO_WM_UNIT_INDEX" val="7"/>
  <p:tag name="KSO_WM_UNIT_TYPE" val="f"/>
  <p:tag name="KSO_WM_UNIT_SUBTYPE" val="a"/>
  <p:tag name="KSO_WM_BEAUTIFY_FLAG" val="#wm#"/>
</p:tagLst>
</file>

<file path=ppt/tags/tag134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35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36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137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4*l_h_f*1_2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38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4*l_h_a*1_2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39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4*l_h_f*1_3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SCONTENTSTITLE" val="1"/>
  <p:tag name="LayoutZOrder" val="3"/>
  <p:tag name="KSO_WM_UNIT_ID" val="_3**"/>
  <p:tag name="KSO_WM_UNIT_LAYERLEVEL" val="1"/>
  <p:tag name="KSO_WM_TEMPLATE_CATEGORY" val="custom"/>
  <p:tag name="KSO_WM_TEMPLATE_USER_THEME" val="1"/>
</p:tagLst>
</file>

<file path=ppt/tags/tag140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4*l_h_a*1_3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41.xml><?xml version="1.0" encoding="utf-8"?>
<p:tagLst xmlns:p="http://schemas.openxmlformats.org/presentationml/2006/main">
  <p:tag name="KSO_WM_BEAUTIFY_FLAG" val="#wm#"/>
  <p:tag name="KSO_WM_UNIT_TYPE" val="l_h_x"/>
  <p:tag name="KSO_WM_UNIT_INDEX" val="1_2_1"/>
  <p:tag name="KSO_WM_UNIT_ID" val="diagram19882022_4*l_h_x*1_2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42.xml><?xml version="1.0" encoding="utf-8"?>
<p:tagLst xmlns:p="http://schemas.openxmlformats.org/presentationml/2006/main">
  <p:tag name="KSO_WM_BEAUTIFY_FLAG" val="#wm#"/>
  <p:tag name="KSO_WM_UNIT_TYPE" val="l_h_x"/>
  <p:tag name="KSO_WM_UNIT_INDEX" val="1_3_1"/>
  <p:tag name="KSO_WM_UNIT_ID" val="diagram19882022_4*l_h_x*1_3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43.xml><?xml version="1.0" encoding="utf-8"?>
<p:tagLst xmlns:p="http://schemas.openxmlformats.org/presentationml/2006/main">
  <p:tag name="KSO_WM_BEAUTIFY_FLAG" val="#wm#"/>
  <p:tag name="KSO_WM_UNIT_TYPE" val="l_h_x"/>
  <p:tag name="KSO_WM_UNIT_INDEX" val="1_4_1"/>
  <p:tag name="KSO_WM_UNIT_ID" val="diagram19882022_4*l_h_x*1_4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44.xml><?xml version="1.0" encoding="utf-8"?>
<p:tagLst xmlns:p="http://schemas.openxmlformats.org/presentationml/2006/main">
  <p:tag name="KSO_WM_BEAUTIFY_FLAG" val="#wm#"/>
  <p:tag name="KSO_WM_UNIT_TYPE" val="l_h_x"/>
  <p:tag name="KSO_WM_UNIT_INDEX" val="1_1_1"/>
  <p:tag name="KSO_WM_UNIT_ID" val="diagram19882022_4*l_h_x*1_1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45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4*l_h_i*1_1_1"/>
  <p:tag name="KSO_WM_TEMPLATE_INDEX" val="19882022"/>
  <p:tag name="KSO_WM_TAG_VERSION" val="2.0"/>
  <p:tag name="KSO_WM_DIAGRAM_GROUP_CODE" val="l1-1"/>
  <p:tag name="KSO_WM_UNIT_SUBTYPE" val="d"/>
  <p:tag name="KSO_WM_DIAGRAM_VIRTUALLY_FRAME" val="{&quot;height&quot;:365.1922834645669,&quot;left&quot;:351.98716535433067,&quot;top&quot;:120.60771653543307,&quot;width&quot;:592.1128346456693}"/>
</p:tagLst>
</file>

<file path=ppt/tags/tag146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4*l_h_i*1_2_1"/>
  <p:tag name="KSO_WM_TEMPLATE_INDEX" val="19882022"/>
  <p:tag name="KSO_WM_TAG_VERSION" val="2.0"/>
  <p:tag name="KSO_WM_DIAGRAM_GROUP_CODE" val="l1-1"/>
  <p:tag name="KSO_WM_UNIT_SUBTYPE" val="d"/>
  <p:tag name="KSO_WM_DIAGRAM_VIRTUALLY_FRAME" val="{&quot;height&quot;:365.1922834645669,&quot;left&quot;:351.98716535433067,&quot;top&quot;:120.60771653543307,&quot;width&quot;:592.1128346456693}"/>
</p:tagLst>
</file>

<file path=ppt/tags/tag147.xml><?xml version="1.0" encoding="utf-8"?>
<p:tagLst xmlns:p="http://schemas.openxmlformats.org/presentationml/2006/main">
  <p:tag name="KSO_WM_BEAUTIFY_FLAG" val="#wm#"/>
  <p:tag name="KSO_WM_UNIT_TYPE" val="l_h_i"/>
  <p:tag name="KSO_WM_UNIT_INDEX" val="1_3_1"/>
  <p:tag name="KSO_WM_UNIT_ID" val="diagram19882022_4*l_h_i*1_3_1"/>
  <p:tag name="KSO_WM_TEMPLATE_INDEX" val="19882022"/>
  <p:tag name="KSO_WM_TAG_VERSION" val="2.0"/>
  <p:tag name="KSO_WM_DIAGRAM_GROUP_CODE" val="l1-1"/>
  <p:tag name="KSO_WM_UNIT_SUBTYPE" val="d"/>
  <p:tag name="KSO_WM_DIAGRAM_VIRTUALLY_FRAME" val="{&quot;height&quot;:365.1922834645669,&quot;left&quot;:351.98716535433067,&quot;top&quot;:120.60771653543307,&quot;width&quot;:592.1128346456693}"/>
</p:tagLst>
</file>

<file path=ppt/tags/tag148.xml><?xml version="1.0" encoding="utf-8"?>
<p:tagLst xmlns:p="http://schemas.openxmlformats.org/presentationml/2006/main">
  <p:tag name="KSO_WM_BEAUTIFY_FLAG" val="#wm#"/>
  <p:tag name="KSO_WM_UNIT_TYPE" val="l_h_i"/>
  <p:tag name="KSO_WM_UNIT_INDEX" val="1_4_1"/>
  <p:tag name="KSO_WM_UNIT_ID" val="diagram19882022_4*l_h_i*1_4_1"/>
  <p:tag name="KSO_WM_TEMPLATE_INDEX" val="19882022"/>
  <p:tag name="KSO_WM_TAG_VERSION" val="2.0"/>
  <p:tag name="KSO_WM_DIAGRAM_GROUP_CODE" val="l1-1"/>
  <p:tag name="KSO_WM_UNIT_SUBTYPE" val="d"/>
  <p:tag name="KSO_WM_DIAGRAM_VIRTUALLY_FRAME" val="{&quot;height&quot;:365.1922834645669,&quot;left&quot;:351.98716535433067,&quot;top&quot;:120.60771653543307,&quot;width&quot;:592.1128346456693}"/>
</p:tagLst>
</file>

<file path=ppt/tags/tag149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4*l_h_f*1_1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SCONTENTSTITLE" val="1"/>
  <p:tag name="LayoutZOrder" val="4"/>
  <p:tag name="KSO_WM_UNIT_ID" val="_3**"/>
  <p:tag name="KSO_WM_UNIT_LAYERLEVEL" val="1"/>
  <p:tag name="KSO_WM_TEMPLATE_CATEGORY" val="custom"/>
  <p:tag name="KSO_WM_TEMPLATE_USER_THEME" val="1"/>
</p:tagLst>
</file>

<file path=ppt/tags/tag150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4*l_h_a*1_1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51.xml><?xml version="1.0" encoding="utf-8"?>
<p:tagLst xmlns:p="http://schemas.openxmlformats.org/presentationml/2006/main">
  <p:tag name="KSO_WM_BEAUTIFY_FLAG" val="#wm#"/>
  <p:tag name="KSO_WM_UNIT_TYPE" val="l_h_f"/>
  <p:tag name="KSO_WM_UNIT_INDEX" val="1_4_1"/>
  <p:tag name="KSO_WM_UNIT_ID" val="diagram19882022_4*l_h_f*1_4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52.xml><?xml version="1.0" encoding="utf-8"?>
<p:tagLst xmlns:p="http://schemas.openxmlformats.org/presentationml/2006/main">
  <p:tag name="KSO_WM_BEAUTIFY_FLAG" val="#wm#"/>
  <p:tag name="KSO_WM_UNIT_TYPE" val="l_h_a"/>
  <p:tag name="KSO_WM_UNIT_INDEX" val="1_4_1"/>
  <p:tag name="KSO_WM_UNIT_ID" val="diagram19882022_4*l_h_a*1_4_1"/>
  <p:tag name="KSO_WM_TEMPLATE_INDEX" val="19882022"/>
  <p:tag name="KSO_WM_TAG_VERSION" val="2.0"/>
  <p:tag name="KSO_WM_DIAGRAM_GROUP_CODE" val="l1-1"/>
  <p:tag name="KSO_WM_DIAGRAM_VIRTUALLY_FRAME" val="{&quot;height&quot;:365.1922834645669,&quot;left&quot;:351.98716535433067,&quot;top&quot;:120.60771653543307,&quot;width&quot;:592.1128346456693}"/>
</p:tagLst>
</file>

<file path=ppt/tags/tag153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54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55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156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157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2.0"/>
  <p:tag name="KSO_WM_DIAGRAM_GROUP_CODE" val="l1-1"/>
  <p:tag name="KSO_WM_DIAGRAM_VIRTUALLY_FRAME" val="{&quot;height&quot;:372.4397637795276,&quot;left&quot;:398.4750393700788,&quot;top&quot;:123.46023622047244,&quot;width&quot;:538.1999606299212}"/>
</p:tagLst>
</file>

<file path=ppt/tags/tag158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2.0"/>
  <p:tag name="KSO_WM_DIAGRAM_GROUP_CODE" val="l1-1"/>
  <p:tag name="KSO_WM_DIAGRAM_VIRTUALLY_FRAME" val="{&quot;height&quot;:372.4397637795276,&quot;left&quot;:398.4750393700788,&quot;top&quot;:123.46023622047244,&quot;width&quot;:538.1999606299212}"/>
</p:tagLst>
</file>

<file path=ppt/tags/tag159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2.0"/>
  <p:tag name="KSO_WM_DIAGRAM_GROUP_CODE" val="l1-1"/>
  <p:tag name="KSO_WM_DIAGRAM_VIRTUALLY_FRAME" val="{&quot;height&quot;:372.4397637795276,&quot;left&quot;:398.4750393700788,&quot;top&quot;:123.46023622047244,&quot;width&quot;:538.1999606299212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</p:tagLst>
</file>

<file path=ppt/tags/tag160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2.0"/>
  <p:tag name="KSO_WM_DIAGRAM_GROUP_CODE" val="l1-1"/>
  <p:tag name="KSO_WM_DIAGRAM_VIRTUALLY_FRAME" val="{&quot;height&quot;:372.4397637795276,&quot;left&quot;:398.4750393700788,&quot;top&quot;:123.46023622047244,&quot;width&quot;:538.1999606299212}"/>
</p:tagLst>
</file>

<file path=ppt/tags/tag161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2.0"/>
  <p:tag name="KSO_WM_DIAGRAM_GROUP_CODE" val="l1-1"/>
  <p:tag name="KSO_WM_DIAGRAM_VIRTUALLY_FRAME" val="{&quot;height&quot;:372.4397637795276,&quot;left&quot;:398.4750393700788,&quot;top&quot;:123.46023622047244,&quot;width&quot;:538.1999606299212}"/>
</p:tagLst>
</file>

<file path=ppt/tags/tag162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2.0"/>
  <p:tag name="KSO_WM_DIAGRAM_GROUP_CODE" val="l1-1"/>
  <p:tag name="KSO_WM_DIAGRAM_VIRTUALLY_FRAME" val="{&quot;height&quot;:372.4397637795276,&quot;left&quot;:398.4750393700788,&quot;top&quot;:123.46023622047244,&quot;width&quot;:538.1999606299212}"/>
</p:tagLst>
</file>

<file path=ppt/tags/tag163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64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65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166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2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71_1*l_h_f*1_2_1"/>
  <p:tag name="KSO_WM_TEMPLATE_CATEGORY" val="diagram"/>
  <p:tag name="KSO_WM_TEMPLATE_INDEX" val="20233271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77.46724409448814,&quot;left&quot;:72.39496062992126,&quot;top&quot;:121.9,&quot;width&quot;:413.913464566929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正文，文字是您思想的提炼，请言简意赅的阐述您的观点。单击此处添加正文，文字是您思想的提炼。单击此处添加正文，文字是您思想的提炼，请言简意赅的阐述您的观点。单击此处添加正文，文字是您思想的提炼。单击此处添加正文，文字是您思想的提炼，请言简意赅的阐述您的观点。单击此处添加正文，文字是您思想的提炼，请言简意赅的阐述您的观点。单击此处添加正文"/>
  <p:tag name="KSO_WM_UNIT_TEXT_TYPE" val="1"/>
  <p:tag name="KSO_WM_UNIT_USESOURCEFORMAT_APPLY" val="1"/>
</p:tagLst>
</file>

<file path=ppt/tags/tag167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2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71_1*l_h_f*1_1_1"/>
  <p:tag name="KSO_WM_TEMPLATE_CATEGORY" val="diagram"/>
  <p:tag name="KSO_WM_TEMPLATE_INDEX" val="20233271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77.46724409448814,&quot;left&quot;:72.39496062992126,&quot;top&quot;:121.9,&quot;width&quot;:413.913464566929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正文，文字是您思想的提炼，请言简意赅的阐述您的观点。单击此处添加正文，文字是您思想的提炼。单击此处添加正文，文字是您思想的提炼，请言简意赅的阐述您的观点。单击此处添加正文，文字是您思想的提炼。单击此处添加正文，文字是您思想的提炼，请言简意赅的阐述您的观点。单击此处添加正文，文字是您思想的提炼，请言简意赅的阐述您的观点。单击此处添加正文"/>
  <p:tag name="KSO_WM_UNIT_TEXT_TYPE" val="1"/>
  <p:tag name="KSO_WM_UNIT_USESOURCEFORMAT_APPLY" val="1"/>
</p:tagLst>
</file>

<file path=ppt/tags/tag1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71_1*l_h_a*1_2_1"/>
  <p:tag name="KSO_WM_TEMPLATE_CATEGORY" val="diagram"/>
  <p:tag name="KSO_WM_TEMPLATE_INDEX" val="2023327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77.46724409448814,&quot;left&quot;:72.39496062992126,&quot;top&quot;:121.9,&quot;width&quot;:413.913464566929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添加项标题"/>
  <p:tag name="KSO_WM_UNIT_TEXT_TYPE" val="1"/>
  <p:tag name="KSO_WM_UNIT_USESOURCEFORMAT_APPLY" val="1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71_1*l_h_a*1_1_1"/>
  <p:tag name="KSO_WM_TEMPLATE_CATEGORY" val="diagram"/>
  <p:tag name="KSO_WM_TEMPLATE_INDEX" val="2023327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2"/>
  <p:tag name="KSO_WM_DIAGRAM_MIN_ITEMCNT" val="2"/>
  <p:tag name="KSO_WM_DIAGRAM_VIRTUALLY_FRAME" val="{&quot;height&quot;:377.46724409448814,&quot;left&quot;:72.39496062992126,&quot;top&quot;:121.9,&quot;width&quot;:413.913464566929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添加项标题"/>
  <p:tag name="KSO_WM_UNIT_TEXT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170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71.xml><?xml version="1.0" encoding="utf-8"?>
<p:tagLst xmlns:p="http://schemas.openxmlformats.org/presentationml/2006/main">
  <p:tag name="KSO_WM_SLIDE_ID" val="custom20233272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3272"/>
  <p:tag name="KSO_WM_SLIDE_TYPE" val="text"/>
  <p:tag name="KSO_WM_SLIDE_SUBTYPE" val="picTxt"/>
  <p:tag name="KSO_WM_SLIDE_SIZE" val="414.461*341.771"/>
  <p:tag name="KSO_WM_SLIDE_POSITION" val="72.3934*158.0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72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2*l_h_i*1_2_1"/>
  <p:tag name="KSO_WM_TEMPLATE_INDEX" val="19882022"/>
  <p:tag name="KSO_WM_TAG_VERSION" val="2.0"/>
  <p:tag name="KSO_WM_DIAGRAM_GROUP_CODE" val="l1-1"/>
  <p:tag name="KSO_WM_DIAGRAM_VIRTUALLY_FRAME" val="{&quot;height&quot;:368.77748031496066,&quot;left&quot;:43.823070866141734,&quot;top&quot;:107.99448818897638,&quot;width&quot;:503.7686614173229}"/>
</p:tagLst>
</file>

<file path=ppt/tags/tag173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74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2*l_h_i*1_2_1"/>
  <p:tag name="KSO_WM_TEMPLATE_INDEX" val="19882022"/>
  <p:tag name="KSO_WM_TAG_VERSION" val="2.0"/>
  <p:tag name="KSO_WM_DIAGRAM_GROUP_CODE" val="l1-1"/>
  <p:tag name="KSO_WM_DIAGRAM_VIRTUALLY_FRAME" val="{&quot;height&quot;:368.77748031496066,&quot;left&quot;:43.823070866141734,&quot;top&quot;:107.99448818897638,&quot;width&quot;:503.7686614173229}"/>
</p:tagLst>
</file>

<file path=ppt/tags/tag175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368.77748031496066,&quot;left&quot;:43.823070866141734,&quot;top&quot;:107.99448818897638,&quot;width&quot;:503.7686614173229}"/>
</p:tagLst>
</file>

<file path=ppt/tags/tag176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368.77748031496066,&quot;left&quot;:43.823070866141734,&quot;top&quot;:107.99448818897638,&quot;width&quot;:503.7686614173229}"/>
</p:tagLst>
</file>

<file path=ppt/tags/tag177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2*l_h_i*1_1_1"/>
  <p:tag name="KSO_WM_TEMPLATE_INDEX" val="19882022"/>
  <p:tag name="KSO_WM_TAG_VERSION" val="2.0"/>
  <p:tag name="KSO_WM_DIAGRAM_GROUP_CODE" val="l1-1"/>
  <p:tag name="KSO_WM_DIAGRAM_VIRTUALLY_FRAME" val="{&quot;height&quot;:368.77748031496066,&quot;left&quot;:43.823070866141734,&quot;top&quot;:107.99448818897638,&quot;width&quot;:503.7686614173229}"/>
</p:tagLst>
</file>

<file path=ppt/tags/tag178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368.77748031496066,&quot;left&quot;:43.823070866141734,&quot;top&quot;:107.99448818897638,&quot;width&quot;:503.7686614173229}"/>
</p:tagLst>
</file>

<file path=ppt/tags/tag179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368.77748031496066,&quot;left&quot;:43.823070866141734,&quot;top&quot;:107.99448818897638,&quot;width&quot;:503.7686614173229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180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81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82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183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6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4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_7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5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86.xml><?xml version="1.0" encoding="utf-8"?>
<p:tagLst xmlns:p="http://schemas.openxmlformats.org/presentationml/2006/main">
  <p:tag name="KSO_WM_SLIDE_TYPE" val="sectionTitle"/>
  <p:tag name="KSO_WM_BEAUTIFY_FLAG" val="#wm#"/>
  <p:tag name="KSO_WM_TEMPLATE_CATEGORY" val="custom"/>
  <p:tag name="KSO_WM_TEMPLATE_USER_THEME" val="1"/>
  <p:tag name="KSO_WM_SLIDE_INDEX" val="7"/>
  <p:tag name="KSO_WM_SLIDE_ID" val="custom_7"/>
  <p:tag name="KSO_WM_TEMPLATE_SUBCATEGORY" val="29"/>
  <p:tag name="KSO_WM_SLIDE_LAYOUT" val="a_e"/>
  <p:tag name="KSO_WM_SLIDE_LAYOUT_CNT" val="1_1"/>
</p:tagLst>
</file>

<file path=ppt/tags/tag187.xml><?xml version="1.0" encoding="utf-8"?>
<p:tagLst xmlns:p="http://schemas.openxmlformats.org/presentationml/2006/main">
  <p:tag name="KSO_WM_BEAUTIFY_FLAG" val="#wm#"/>
  <p:tag name="KSO_WM_UNIT_TYPE" val="l_h_a"/>
  <p:tag name="KSO_WM_UNIT_INDEX" val="1_5_1"/>
  <p:tag name="KSO_WM_UNIT_ID" val="diagram19882022_5*l_h_a*1_5_1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88.xml><?xml version="1.0" encoding="utf-8"?>
<p:tagLst xmlns:p="http://schemas.openxmlformats.org/presentationml/2006/main">
  <p:tag name="KSO_WM_BEAUTIFY_FLAG" val="#wm#"/>
  <p:tag name="KSO_WM_UNIT_TYPE" val="l_h_a"/>
  <p:tag name="KSO_WM_UNIT_INDEX" val="1_4_1"/>
  <p:tag name="KSO_WM_UNIT_ID" val="diagram19882022_5*l_h_a*1_4_1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89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5*l_h_f*1_1_1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190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5*l_h_a*1_1_1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91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5*l_h_f*1_2_1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92.xml><?xml version="1.0" encoding="utf-8"?>
<p:tagLst xmlns:p="http://schemas.openxmlformats.org/presentationml/2006/main">
  <p:tag name="KSO_WM_BEAUTIFY_FLAG" val="#wm#"/>
  <p:tag name="KSO_WM_UNIT_TYPE" val="l_h_f"/>
  <p:tag name="KSO_WM_UNIT_INDEX" val="1_2_2"/>
  <p:tag name="KSO_WM_UNIT_ID" val="diagram19882022_5*l_h_f*1_2_2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93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5*l_h_f*1_3_1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94.xml><?xml version="1.0" encoding="utf-8"?>
<p:tagLst xmlns:p="http://schemas.openxmlformats.org/presentationml/2006/main">
  <p:tag name="KSO_WM_BEAUTIFY_FLAG" val="#wm#"/>
  <p:tag name="KSO_WM_UNIT_TYPE" val="l_h_f"/>
  <p:tag name="KSO_WM_UNIT_INDEX" val="1_3_2"/>
  <p:tag name="KSO_WM_UNIT_ID" val="diagram19882022_5*l_h_f*1_3_2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95.xml><?xml version="1.0" encoding="utf-8"?>
<p:tagLst xmlns:p="http://schemas.openxmlformats.org/presentationml/2006/main">
  <p:tag name="KSO_WM_BEAUTIFY_FLAG" val="#wm#"/>
  <p:tag name="KSO_WM_UNIT_TYPE" val="l_h_f"/>
  <p:tag name="KSO_WM_UNIT_INDEX" val="1_5_1"/>
  <p:tag name="KSO_WM_UNIT_ID" val="diagram19882022_5*l_h_f*1_5_1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96.xml><?xml version="1.0" encoding="utf-8"?>
<p:tagLst xmlns:p="http://schemas.openxmlformats.org/presentationml/2006/main">
  <p:tag name="KSO_WM_BEAUTIFY_FLAG" val="#wm#"/>
  <p:tag name="KSO_WM_UNIT_TYPE" val="l_h_f"/>
  <p:tag name="KSO_WM_UNIT_INDEX" val="1_4_1"/>
  <p:tag name="KSO_WM_UNIT_ID" val="diagram19882022_5*l_h_f*1_4_1"/>
  <p:tag name="KSO_WM_TEMPLATE_INDEX" val="19882022"/>
  <p:tag name="KSO_WM_TAG_VERSION" val="2.0"/>
  <p:tag name="KSO_WM_DIAGRAM_GROUP_CODE" val="l1-1"/>
  <p:tag name="KSO_WM_DIAGRAM_VIRTUALLY_FRAME" val="{&quot;height&quot;:397.669842519685,&quot;left&quot;:33.8,&quot;top&quot;:125.22881889763781,&quot;width&quot;:907.45}"/>
</p:tagLst>
</file>

<file path=ppt/tags/tag197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98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199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3"/>
  <p:tag name="KSO_WM_UNIT_ID" val="_1**"/>
  <p:tag name="KSO_WM_UNIT_LAYERLEVEL" val="1"/>
  <p:tag name="KSO_WM_TEMPLATE_CATEGORY" val="custom"/>
  <p:tag name="KSO_WM_TEMPLATE_USER_THEME" val="1"/>
</p:tagLst>
</file>

<file path=ppt/tags/tag2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4"/>
  <p:tag name="KSO_WM_UNIT_ID" val="_4**"/>
  <p:tag name="KSO_WM_UNIT_LAYERLEVEL" val="1"/>
  <p:tag name="KSO_WM_TEMPLATE_CATEGORY" val="custom"/>
  <p:tag name="KSO_WM_TEMPLATE_USER_THEME" val="1"/>
</p:tagLst>
</file>

<file path=ppt/tags/tag200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7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1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_7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2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203.xml><?xml version="1.0" encoding="utf-8"?>
<p:tagLst xmlns:p="http://schemas.openxmlformats.org/presentationml/2006/main">
  <p:tag name="KSO_WM_SLIDE_TYPE" val="sectionTitle"/>
  <p:tag name="KSO_WM_BEAUTIFY_FLAG" val="#wm#"/>
  <p:tag name="KSO_WM_TEMPLATE_CATEGORY" val="custom"/>
  <p:tag name="KSO_WM_TEMPLATE_USER_THEME" val="1"/>
  <p:tag name="KSO_WM_SLIDE_INDEX" val="7"/>
  <p:tag name="KSO_WM_SLIDE_ID" val="custom_7"/>
  <p:tag name="KSO_WM_TEMPLATE_SUBCATEGORY" val="29"/>
  <p:tag name="KSO_WM_SLIDE_LAYOUT" val="a_e"/>
  <p:tag name="KSO_WM_SLIDE_LAYOUT_CNT" val="1_1"/>
</p:tagLst>
</file>

<file path=ppt/tags/tag204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2*l_h_i*1_2_1"/>
  <p:tag name="KSO_WM_TEMPLATE_INDEX" val="19882022"/>
  <p:tag name="KSO_WM_TAG_VERSION" val="2.0"/>
  <p:tag name="KSO_WM_DIAGRAM_GROUP_CODE" val="l1-1"/>
  <p:tag name="KSO_WM_DIAGRAM_VIRTUALLY_FRAME" val="{&quot;height&quot;:405.5,&quot;left&quot;:42.30405895143754,&quot;top&quot;:109.7,&quot;width&quot;:632.9459410485624}"/>
</p:tagLst>
</file>

<file path=ppt/tags/tag205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2*l_h_i*1_1_1"/>
  <p:tag name="KSO_WM_TEMPLATE_INDEX" val="19882022"/>
  <p:tag name="KSO_WM_TAG_VERSION" val="2.0"/>
  <p:tag name="KSO_WM_DIAGRAM_GROUP_CODE" val="l1-1"/>
  <p:tag name="KSO_WM_DIAGRAM_VIRTUALLY_FRAME" val="{&quot;height&quot;:405.5,&quot;left&quot;:42.30405895143754,&quot;top&quot;:109.7,&quot;width&quot;:632.9459410485624}"/>
</p:tagLst>
</file>

<file path=ppt/tags/tag206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207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405.5,&quot;left&quot;:42.30405895143754,&quot;top&quot;:109.7,&quot;width&quot;:632.9459410485624}"/>
</p:tagLst>
</file>

<file path=ppt/tags/tag208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405.5,&quot;left&quot;:42.30405895143754,&quot;top&quot;:109.7,&quot;width&quot;:632.9459410485624}"/>
</p:tagLst>
</file>

<file path=ppt/tags/tag209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405.5,&quot;left&quot;:42.30405895143754,&quot;top&quot;:109.7,&quot;width&quot;:632.9459410485624}"/>
</p:tagLst>
</file>

<file path=ppt/tags/tag2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6"/>
  <p:tag name="KSO_WM_UNIT_ID" val="_4**"/>
  <p:tag name="KSO_WM_UNIT_LAYERLEVEL" val="1"/>
  <p:tag name="KSO_WM_TEMPLATE_CATEGORY" val="custom"/>
  <p:tag name="KSO_WM_TEMPLATE_USER_THEME" val="1"/>
</p:tagLst>
</file>

<file path=ppt/tags/tag210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405.5,&quot;left&quot;:42.30405895143754,&quot;top&quot;:109.7,&quot;width&quot;:632.9459410485624}"/>
</p:tagLst>
</file>

<file path=ppt/tags/tag211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12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213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214.xml><?xml version="1.0" encoding="utf-8"?>
<p:tagLst xmlns:p="http://schemas.openxmlformats.org/presentationml/2006/main">
  <p:tag name="KSO_WM_BEAUTIFY_FLAG" val="#wm#"/>
  <p:tag name="KSO_WM_UNIT_TYPE" val="l_h_i"/>
  <p:tag name="KSO_WM_UNIT_INDEX" val="1_2_2"/>
  <p:tag name="KSO_WM_UNIT_ID" val="diagram19882022_2*l_h_i*1_2_2"/>
  <p:tag name="KSO_WM_TEMPLATE_INDEX" val="19882022"/>
  <p:tag name="KSO_WM_TAG_VERSION" val="2.0"/>
  <p:tag name="KSO_WM_DIAGRAM_GROUP_CODE" val="l1-1"/>
  <p:tag name="KSO_WM_DIAGRAM_VIRTUALLY_FRAME" val="{&quot;height&quot;:603.0218110236221,&quot;left&quot;:65.99685039370078,&quot;top&quot;:96,&quot;width&quot;:845.6031496062991}"/>
</p:tagLst>
</file>

<file path=ppt/tags/tag215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603.0218110236221,&quot;left&quot;:65.99685039370078,&quot;top&quot;:96,&quot;width&quot;:845.6031496062991}"/>
</p:tagLst>
</file>

<file path=ppt/tags/tag216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603.0218110236221,&quot;left&quot;:65.99685039370078,&quot;top&quot;:96,&quot;width&quot;:845.6031496062991}"/>
</p:tagLst>
</file>

<file path=ppt/tags/tag217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603.0218110236221,&quot;left&quot;:65.99685039370078,&quot;top&quot;:96,&quot;width&quot;:845.6031496062991}"/>
</p:tagLst>
</file>

<file path=ppt/tags/tag218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603.0218110236221,&quot;left&quot;:65.99685039370078,&quot;top&quot;:96,&quot;width&quot;:845.6031496062991}"/>
</p:tagLst>
</file>

<file path=ppt/tags/tag219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20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221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222.xml><?xml version="1.0" encoding="utf-8"?>
<p:tagLst xmlns:p="http://schemas.openxmlformats.org/presentationml/2006/main">
  <p:tag name="KSO_WM_UNIT_INDEX" val="3"/>
  <p:tag name="KSO_WM_UNIT_TYPE" val="i"/>
  <p:tag name="KSO_WM_BEAUTIFY_FLAG" val="#wm#"/>
</p:tagLst>
</file>

<file path=ppt/tags/tag223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292.6781102362205,&quot;left&quot;:362.14283464566927,&quot;top&quot;:168.78543307086613,&quot;width&quot;:585.85}"/>
</p:tagLst>
</file>

<file path=ppt/tags/tag224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292.6781102362205,&quot;left&quot;:362.14283464566927,&quot;top&quot;:168.78543307086613,&quot;width&quot;:585.85}"/>
</p:tagLst>
</file>

<file path=ppt/tags/tag225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26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227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228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229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2*l_h_i*1_2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30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31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32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2*l_h_i*1_1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33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34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35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36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237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238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361.1252755905512,&quot;left&quot;:54.29866141732282,&quot;top&quot;:125.62637795275592,&quot;width&quot;:618.205748031496}"/>
</p:tagLst>
</file>

<file path=ppt/tags/tag239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361.1252755905512,&quot;left&quot;:54.29866141732282,&quot;top&quot;:125.62637795275592,&quot;width&quot;:618.205748031496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40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361.1252755905512,&quot;left&quot;:54.29866141732282,&quot;top&quot;:125.62637795275592,&quot;width&quot;:618.205748031496}"/>
</p:tagLst>
</file>

<file path=ppt/tags/tag241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361.1252755905512,&quot;left&quot;:54.29866141732282,&quot;top&quot;:125.62637795275592,&quot;width&quot;:618.205748031496}"/>
</p:tagLst>
</file>

<file path=ppt/tags/tag242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243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44.xml><?xml version="1.0" encoding="utf-8"?>
<p:tagLst xmlns:p="http://schemas.openxmlformats.org/presentationml/2006/main"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292.6781102362205,&quot;left&quot;:362.14283464566927,&quot;top&quot;:168.78543307086613,&quot;width&quot;:510}"/>
</p:tagLst>
</file>

<file path=ppt/tags/tag245.xml><?xml version="1.0" encoding="utf-8"?>
<p:tagLst xmlns:p="http://schemas.openxmlformats.org/presentationml/2006/main"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292.6781102362205,&quot;left&quot;:362.14283464566927,&quot;top&quot;:168.78543307086613,&quot;width&quot;:510}"/>
</p:tagLst>
</file>

<file path=ppt/tags/tag246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247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248.xml><?xml version="1.0" encoding="utf-8"?>
<p:tagLst xmlns:p="http://schemas.openxmlformats.org/presentationml/2006/main">
  <p:tag name="KSO_WM_UNIT_INDEX" val="2"/>
  <p:tag name="KSO_WM_UNIT_TYPE" val="j"/>
  <p:tag name="KSO_WM_BEAUTIFY_FLAG" val="#wm#"/>
</p:tagLst>
</file>

<file path=ppt/tags/tag249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2*l_h_i*1_2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  <p:tag name="KSO_WM_TEMPLATE_CATEGORY" val="custom"/>
  <p:tag name="KSO_WM_TEMPLATE_USER_THEME" val="1"/>
</p:tagLst>
</file>

<file path=ppt/tags/tag250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2*l_h_a*1_2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51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2*l_h_f*1_2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52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2*l_h_i*1_1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53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2*l_h_a*1_1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54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2*l_h_f*1_1_1"/>
  <p:tag name="KSO_WM_TEMPLATE_INDEX" val="19882022"/>
  <p:tag name="KSO_WM_TAG_VERSION" val="2.0"/>
  <p:tag name="KSO_WM_DIAGRAM_GROUP_CODE" val="l1-1"/>
  <p:tag name="KSO_WM_DIAGRAM_VIRTUALLY_FRAME" val="{&quot;height&quot;:337.81409448818897,&quot;left&quot;:43.823070866141734,&quot;top&quot;:138.95787401574802,&quot;width&quot;:488.5686614173229}"/>
</p:tagLst>
</file>

<file path=ppt/tags/tag255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56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257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ags/tag258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25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resource_record_key" val="{&quot;13&quot;:[4364884],&quot;65&quot;:[11]}"/>
</p:tagLst>
</file>

<file path=ppt/tags/tag2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CATEGORY" val="custom"/>
  <p:tag name="KSO_WM_TEMPLATE_USER_THEME" val="1"/>
</p:tagLst>
</file>

<file path=ppt/tags/tag260.xml><?xml version="1.0" encoding="utf-8"?>
<p:tagLst xmlns:p="http://schemas.openxmlformats.org/presentationml/2006/main">
  <p:tag name="commondata" val="eyJoZGlkIjoiZmE0ZTAzZjNhYTYwMjEyN2U0OTE5Y2Y0M2E1NDliOTAifQ=="/>
</p:tagLst>
</file>

<file path=ppt/tags/tag27.xml><?xml version="1.0" encoding="utf-8"?>
<p:tagLst xmlns:p="http://schemas.openxmlformats.org/presentationml/2006/main">
  <p:tag name="KSO_WM_UNIT_TYPE" val="f"/>
  <p:tag name="KSO_WM_UNIT_INDEX" val="1"/>
  <p:tag name="KSO_WM_UNIT_ID" val="_5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.xml><?xml version="1.0" encoding="utf-8"?>
<p:tagLst xmlns:p="http://schemas.openxmlformats.org/presentationml/2006/main">
  <p:tag name="KSO_WM_UNIT_TYPE" val="f"/>
  <p:tag name="KSO_WM_UNIT_INDEX" val="2"/>
  <p:tag name="KSO_WM_UNIT_ID" val="_5*f*2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4"/>
  <p:tag name="KSO_WM_UNIT_ID" val="_1**"/>
  <p:tag name="KSO_WM_UNIT_LAYERLEVEL" val="1"/>
  <p:tag name="KSO_WM_TEMPLATE_CATEGORY" val="custom"/>
  <p:tag name="KSO_WM_TEMPLATE_USER_THEME" val="1"/>
</p:tagLst>
</file>

<file path=ppt/tags/tag3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2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3.xml><?xml version="1.0" encoding="utf-8"?>
<p:tagLst xmlns:p="http://schemas.openxmlformats.org/presentationml/2006/main">
  <p:tag name="KSO_WM_UNIT_TYPE" val="f"/>
  <p:tag name="KSO_WM_UNIT_INDEX" val="1"/>
  <p:tag name="KSO_WM_UNIT_ID" val="_6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4.xml><?xml version="1.0" encoding="utf-8"?>
<p:tagLst xmlns:p="http://schemas.openxmlformats.org/presentationml/2006/main">
  <p:tag name="KSO_WM_UNIT_TYPE" val="f"/>
  <p:tag name="KSO_WM_UNIT_INDEX" val="2"/>
  <p:tag name="KSO_WM_UNIT_ID" val="_6*f*2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5.xml><?xml version="1.0" encoding="utf-8"?>
<p:tagLst xmlns:p="http://schemas.openxmlformats.org/presentationml/2006/main">
  <p:tag name="KSO_WM_UNIT_TYPE" val="f"/>
  <p:tag name="KSO_WM_UNIT_INDEX" val="3"/>
  <p:tag name="KSO_WM_UNIT_ID" val="_6*f*3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6.xml><?xml version="1.0" encoding="utf-8"?>
<p:tagLst xmlns:p="http://schemas.openxmlformats.org/presentationml/2006/main">
  <p:tag name="KSO_WM_UNIT_TYPE" val="f"/>
  <p:tag name="KSO_WM_UNIT_INDEX" val="4"/>
  <p:tag name="KSO_WM_UNIT_ID" val="_6*f*4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LayoutZOrder" val="5"/>
  <p:tag name="KSO_WM_UNIT_ID" val="_1**"/>
  <p:tag name="KSO_WM_UNIT_LAYERLEVEL" val="1"/>
  <p:tag name="KSO_WM_TEMPLATE_CATEGORY" val="custom"/>
  <p:tag name="KSO_WM_TEMPLATE_USER_THEME" val="1"/>
</p:tagLst>
</file>

<file path=ppt/tags/tag40.xml><?xml version="1.0" encoding="utf-8"?>
<p:tagLst xmlns:p="http://schemas.openxmlformats.org/presentationml/2006/main">
  <p:tag name="KSO_WM_UNIT_TYPE" val="a"/>
  <p:tag name="KSO_WM_UNIT_INDEX" val="1"/>
  <p:tag name="KSO_WM_UNIT_ID" val="_6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4.xml><?xml version="1.0" encoding="utf-8"?>
<p:tagLst xmlns:p="http://schemas.openxmlformats.org/presentationml/2006/main">
  <p:tag name="KSO_WM_UNIT_TYPE" val="a"/>
  <p:tag name="KSO_WM_UNIT_INDEX" val="1"/>
  <p:tag name="KSO_WM_UNIT_ID" val="_7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8.xml><?xml version="1.0" encoding="utf-8"?>
<p:tagLst xmlns:p="http://schemas.openxmlformats.org/presentationml/2006/main">
  <p:tag name="KSO_WM_UNIT_TYPE" val="f"/>
  <p:tag name="KSO_WM_UNIT_INDEX" val="1"/>
  <p:tag name="KSO_WM_UNIT_ID" val="_9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6"/>
  <p:tag name="KSO_WM_UNIT_ID" val="_1**"/>
  <p:tag name="KSO_WM_UNIT_LAYERLEVEL" val="1"/>
  <p:tag name="KSO_WM_TEMPLATE_CATEGORY" val="custom"/>
  <p:tag name="KSO_WM_TEMPLATE_USER_THEME" val="1"/>
</p:tagLst>
</file>

<file path=ppt/tags/tag5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5.xml><?xml version="1.0" encoding="utf-8"?>
<p:tagLst xmlns:p="http://schemas.openxmlformats.org/presentationml/2006/main">
  <p:tag name="KSO_WM_UNIT_TYPE" val="f"/>
  <p:tag name="KSO_WM_UNIT_INDEX" val="1"/>
  <p:tag name="KSO_WM_UNIT_ID" val="_10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6.xml><?xml version="1.0" encoding="utf-8"?>
<p:tagLst xmlns:p="http://schemas.openxmlformats.org/presentationml/2006/main">
  <p:tag name="KSO_WM_UNIT_TYPE" val="a"/>
  <p:tag name="KSO_WM_UNIT_INDEX" val="1"/>
  <p:tag name="KSO_WM_UNIT_ID" val="_10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2"/>
  <p:tag name="KSO_WM_UNIT_ID" val="_11**"/>
  <p:tag name="KSO_WM_UNIT_LAYERLEVEL" val="1"/>
  <p:tag name="KSO_WM_TEMPLATE_CATEGORY" val="custom"/>
  <p:tag name="KSO_WM_TEMPLATE_USER_THEME" val="1"/>
</p:tagLst>
</file>

<file path=ppt/tags/tag5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3"/>
  <p:tag name="KSO_WM_UNIT_ID" val="_11**"/>
  <p:tag name="KSO_WM_UNIT_LAYERLEVEL" val="1"/>
  <p:tag name="KSO_WM_TEMPLATE_CATEGORY" val="custom"/>
  <p:tag name="KSO_WM_TEMPLATE_USER_THEME" val="1"/>
</p:tagLst>
</file>

<file path=ppt/tags/tag5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4"/>
  <p:tag name="KSO_WM_UNIT_ID" val="_11**"/>
  <p:tag name="KSO_WM_UNIT_LAYERLEVEL" val="1"/>
  <p:tag name="KSO_WM_TEMPLATE_CATEGORY" val="custom"/>
  <p:tag name="KSO_WM_TEMPLATE_USER_THEM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TEMPLATE_CATEGORY" val="custom"/>
  <p:tag name="KSO_WM_TEMPLATE_USER_THEME" val="1"/>
</p:tagLst>
</file>

<file path=ppt/tags/tag60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LayoutZOrder" val="5"/>
  <p:tag name="KSO_WM_UNIT_ID" val="_11**"/>
  <p:tag name="KSO_WM_UNIT_LAYERLEVEL" val="1"/>
  <p:tag name="KSO_WM_TEMPLATE_CATEGORY" val="custom"/>
  <p:tag name="KSO_WM_TEMPLATE_USER_THEME" val="1"/>
</p:tagLst>
</file>

<file path=ppt/tags/tag6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6"/>
  <p:tag name="KSO_WM_UNIT_ID" val="_11**"/>
  <p:tag name="KSO_WM_UNIT_LAYERLEVEL" val="1"/>
  <p:tag name="KSO_WM_TEMPLATE_CATEGORY" val="custom"/>
  <p:tag name="KSO_WM_TEMPLATE_USER_THEM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TEMPLATE_CATEGORY" val="custom"/>
  <p:tag name="KSO_WM_TEMPLATE_USER_THEM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  <p:tag name="KSO_WM_TEMPLATE_CATEGORY" val="custom"/>
  <p:tag name="KSO_WM_TEMPLATE_USER_THEME" val="1"/>
</p:tagLst>
</file>

<file path=ppt/tags/tag64.xml><?xml version="1.0" encoding="utf-8"?>
<p:tagLst xmlns:p="http://schemas.openxmlformats.org/presentationml/2006/main">
  <p:tag name="LayoutZOrder" val="1"/>
  <p:tag name="KSO_WM_UNIT_TYPE" val="i"/>
  <p:tag name="KSO_WM_UNIT_INDEX" val="1"/>
  <p:tag name="KSO_WM_UNIT_ID" val="_0*i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8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9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  <p:tag name="KSO_WM_TEMPLATE_CATEGORY" val="custom"/>
  <p:tag name="KSO_WM_TEMPLATE_USER_THEME" val="1"/>
</p:tagLst>
</file>

<file path=ppt/tags/tag70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单击添加文档标题"/>
  <p:tag name="KSO_WM_UNIT_ID" val="custom_1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1.xml><?xml version="1.0" encoding="utf-8"?>
<p:tagLst xmlns:p="http://schemas.openxmlformats.org/presentationml/2006/main">
  <p:tag name="KSO_WM_UNIT_TYPE" val="b"/>
  <p:tag name="KSO_WM_UNIT_INDEX" val="1"/>
  <p:tag name="KSO_WM_UNIT_SUBTYPE" val=""/>
  <p:tag name="KSO_WM_UNIT_PRESET_TEXT" val="单击此处添加文档副标题内容"/>
  <p:tag name="KSO_WM_UNIT_ID" val="custom_1*b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2.xml><?xml version="1.0" encoding="utf-8"?>
<p:tagLst xmlns:p="http://schemas.openxmlformats.org/presentationml/2006/main">
  <p:tag name="KSO_WM_UNIT_TYPE" val="f"/>
  <p:tag name="KSO_WM_UNIT_INDEX" val="4"/>
  <p:tag name="KSO_WM_UNIT_SUBTYPE" val="b"/>
  <p:tag name="KSO_WM_UNIT_PRESET_TEXT" val="汇报人：WPS"/>
  <p:tag name="KSO_WM_UNIT_ID" val="custom_1*f*4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3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74.xml><?xml version="1.0" encoding="utf-8"?>
<p:tagLst xmlns:p="http://schemas.openxmlformats.org/presentationml/2006/main">
  <p:tag name="KSO_WM_SLIDE_TYPE" val="title"/>
  <p:tag name="KSO_WM_TEMPLATE_THUMBS_INDEX" val="1、9"/>
  <p:tag name="KSO_WM_BEAUTIFY_FLAG" val="#wm#"/>
  <p:tag name="KSO_WM_TEMPLATE_CATEGORY" val="custom"/>
  <p:tag name="KSO_WM_TEMPLATE_USER_THEME" val="1"/>
  <p:tag name="KSO_WM_SLIDE_INDEX" val="1"/>
  <p:tag name="KSO_WM_SLIDE_ID" val="custom_1"/>
  <p:tag name="KSO_WM_TEMPLATE_SUBCATEGORY" val="29"/>
  <p:tag name="KSO_WM_SLIDE_LAYOUT" val="a_b_f"/>
  <p:tag name="KSO_WM_SLIDE_LAYOUT_CNT" val="1_1_1"/>
</p:tagLst>
</file>

<file path=ppt/tags/tag75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76.xml><?xml version="1.0" encoding="utf-8"?>
<p:tagLst xmlns:p="http://schemas.openxmlformats.org/presentationml/2006/main">
  <p:tag name="KSO_WM_UNIT_INDEX" val="1"/>
  <p:tag name="KSO_WM_UNIT_TYPE" val="a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UNIT_ISCONTENTSTITLE" val="1"/>
  <p:tag name="KSO_WM_UNIT_ISNUMDGMTITLE" val="0"/>
  <p:tag name="KSO_WM_UNIT_PRESET_TEXT" val="标题"/>
  <p:tag name="KSO_WM_UNIT_NOCLEAR" val="0"/>
  <p:tag name="KSO_WM_UNIT_VALUE" val="3"/>
  <p:tag name="KSO_WM_TEMPLATE_CATEGORY" val="custom"/>
  <p:tag name="KSO_WM_TEMPLATE_USER_THEME" val="1"/>
</p:tagLst>
</file>

<file path=ppt/tags/tag77.xml><?xml version="1.0" encoding="utf-8"?>
<p:tagLst xmlns:p="http://schemas.openxmlformats.org/presentationml/2006/main">
  <p:tag name="KSO_WM_UNIT_INDEX" val="1"/>
  <p:tag name="KSO_WM_UNIT_TYPE" val="f"/>
  <p:tag name="KSO_WM_BEAUTIFY_FLAG" val="#wm#"/>
  <p:tag name="KSO_WM_UNIT_ID" val="_0*f*1"/>
  <p:tag name="KSO_WM_TAG_VERSION" val="3.0"/>
  <p:tag name="KSO_WM_UNIT_LAYERLEVEL" val="1"/>
  <p:tag name="KSO_WM_TEMPLATE_CATEGORY" val="custom"/>
  <p:tag name="KSO_WM_TEMPLATE_USER_THEME" val="1"/>
</p:tagLst>
</file>

<file path=ppt/tags/tag78.xml><?xml version="1.0" encoding="utf-8"?>
<p:tagLst xmlns:p="http://schemas.openxmlformats.org/presentationml/2006/main">
  <p:tag name="KSO_WM_UNIT_INDEX" val="1_2_1"/>
  <p:tag name="KSO_WM_UNIT_TYPE" val="l_h_a"/>
  <p:tag name="KSO_WM_TEMPLATE_CATEGORY" val="diagram"/>
  <p:tag name="KSO_WM_TEMPLATE_INDEX" val="19882022"/>
  <p:tag name="KSO_WM_UNIT_ID" val="diagram19882022*l_h_a*1_2_1"/>
  <p:tag name="KSO_WM_DIAGRAM_GROUP_CODE" val="l1-1"/>
  <p:tag name="KSO_WM_TAG_VERSION" val="2.0"/>
  <p:tag name="KSO_WM_BEAUTIFY_FLAG" val="#wm#"/>
  <p:tag name="KSO_WM_DIAGRAM_VIRTUALLY_FRAME" val="{&quot;height&quot;:799.2062204724409,&quot;left&quot;:-131.9515748031496,&quot;top&quot;:-149.94228346456697,&quot;width&quot;:1198.4665354330707}"/>
  <p:tag name="KSO_WM_UNIT_TEXT_FILL_FORE_SCHEMECOLOR_INDEX" val="13"/>
  <p:tag name="KSO_WM_UNIT_TEXT_FILL_TYPE" val="1"/>
  <p:tag name="KSO_WM_UNIT_USESOURCEFORMAT_APPLY" val="1"/>
</p:tagLst>
</file>

<file path=ppt/tags/tag79.xml><?xml version="1.0" encoding="utf-8"?>
<p:tagLst xmlns:p="http://schemas.openxmlformats.org/presentationml/2006/main">
  <p:tag name="KSO_WM_UNIT_INDEX" val="1_3_1"/>
  <p:tag name="KSO_WM_UNIT_TYPE" val="l_h_a"/>
  <p:tag name="KSO_WM_TEMPLATE_CATEGORY" val="diagram"/>
  <p:tag name="KSO_WM_TEMPLATE_INDEX" val="19882022"/>
  <p:tag name="KSO_WM_UNIT_ID" val="diagram19882022*l_h_a*1_3_1"/>
  <p:tag name="KSO_WM_DIAGRAM_GROUP_CODE" val="l1-1"/>
  <p:tag name="KSO_WM_TAG_VERSION" val="2.0"/>
  <p:tag name="KSO_WM_BEAUTIFY_FLAG" val="#wm#"/>
  <p:tag name="KSO_WM_DIAGRAM_VIRTUALLY_FRAME" val="{&quot;height&quot;:799.2062204724409,&quot;left&quot;:-131.9515748031496,&quot;top&quot;:-149.94228346456697,&quot;width&quot;:1198.4665354330707}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  <p:tag name="KSO_WM_TEMPLATE_CATEGORY" val="custom"/>
  <p:tag name="KSO_WM_TEMPLATE_USER_THEME" val="1"/>
</p:tagLst>
</file>

<file path=ppt/tags/tag80.xml><?xml version="1.0" encoding="utf-8"?>
<p:tagLst xmlns:p="http://schemas.openxmlformats.org/presentationml/2006/main">
  <p:tag name="KSO_WM_UNIT_INDEX" val="1_6_1"/>
  <p:tag name="KSO_WM_UNIT_TYPE" val="l_h_a"/>
  <p:tag name="KSO_WM_TEMPLATE_CATEGORY" val="diagram"/>
  <p:tag name="KSO_WM_TEMPLATE_INDEX" val="19882022"/>
  <p:tag name="KSO_WM_UNIT_ID" val="diagram19882022*l_h_a*1_6_1"/>
  <p:tag name="KSO_WM_DIAGRAM_GROUP_CODE" val="l1-1"/>
  <p:tag name="KSO_WM_TAG_VERSION" val="2.0"/>
  <p:tag name="KSO_WM_BEAUTIFY_FLAG" val="#wm#"/>
  <p:tag name="KSO_WM_DIAGRAM_VIRTUALLY_FRAME" val="{&quot;height&quot;:799.2062204724409,&quot;left&quot;:-131.9515748031496,&quot;top&quot;:-149.94228346456697,&quot;width&quot;:1198.4665354330707}"/>
  <p:tag name="KSO_WM_UNIT_TEXT_FILL_FORE_SCHEMECOLOR_INDEX" val="13"/>
  <p:tag name="KSO_WM_UNIT_TEXT_FILL_TYPE" val="1"/>
  <p:tag name="KSO_WM_UNIT_USESOURCEFORMAT_APPLY" val="1"/>
</p:tagLst>
</file>

<file path=ppt/tags/tag81.xml><?xml version="1.0" encoding="utf-8"?>
<p:tagLst xmlns:p="http://schemas.openxmlformats.org/presentationml/2006/main">
  <p:tag name="KSO_WM_UNIT_INDEX" val="1_7_1"/>
  <p:tag name="KSO_WM_UNIT_TYPE" val="l_h_a"/>
  <p:tag name="KSO_WM_TEMPLATE_CATEGORY" val="diagram"/>
  <p:tag name="KSO_WM_TEMPLATE_INDEX" val="19882022"/>
  <p:tag name="KSO_WM_UNIT_ID" val="diagram19882022*l_h_a*1_7_1"/>
  <p:tag name="KSO_WM_DIAGRAM_GROUP_CODE" val="l1-1"/>
  <p:tag name="KSO_WM_TAG_VERSION" val="2.0"/>
  <p:tag name="KSO_WM_BEAUTIFY_FLAG" val="#wm#"/>
  <p:tag name="KSO_WM_DIAGRAM_VIRTUALLY_FRAME" val="{&quot;height&quot;:799.2062204724409,&quot;left&quot;:-131.9515748031496,&quot;top&quot;:-149.94228346456697,&quot;width&quot;:1198.4665354330707}"/>
  <p:tag name="KSO_WM_UNIT_TEXT_FILL_FORE_SCHEMECOLOR_INDEX" val="13"/>
  <p:tag name="KSO_WM_UNIT_TEXT_FILL_TYPE" val="1"/>
  <p:tag name="KSO_WM_UNIT_USESOURCEFORMAT_APPLY" val="1"/>
</p:tagLst>
</file>

<file path=ppt/tags/tag82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83.xml><?xml version="1.0" encoding="utf-8"?>
<p:tagLst xmlns:p="http://schemas.openxmlformats.org/presentationml/2006/main">
  <p:tag name="KSO_WM_SLIDE_TYPE" val="contents"/>
  <p:tag name="KSO_WM_BEAUTIFY_FLAG" val="#wm#"/>
</p:tagLst>
</file>

<file path=ppt/tags/tag84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1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5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_7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6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87.xml><?xml version="1.0" encoding="utf-8"?>
<p:tagLst xmlns:p="http://schemas.openxmlformats.org/presentationml/2006/main">
  <p:tag name="KSO_WM_SLIDE_TYPE" val="sectionTitle"/>
  <p:tag name="KSO_WM_BEAUTIFY_FLAG" val="#wm#"/>
  <p:tag name="KSO_WM_TEMPLATE_CATEGORY" val="custom"/>
  <p:tag name="KSO_WM_TEMPLATE_USER_THEME" val="1"/>
  <p:tag name="KSO_WM_SLIDE_INDEX" val="7"/>
  <p:tag name="KSO_WM_SLIDE_ID" val="custom_7"/>
  <p:tag name="KSO_WM_TEMPLATE_SUBCATEGORY" val="29"/>
  <p:tag name="KSO_WM_SLIDE_LAYOUT" val="a_e"/>
  <p:tag name="KSO_WM_SLIDE_LAYOUT_CNT" val="1_1"/>
</p:tagLst>
</file>

<file path=ppt/tags/tag88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4*l_i*1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89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4*l_h_a*1_1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9.xml><?xml version="1.0" encoding="utf-8"?>
<p:tagLst xmlns:p="http://schemas.openxmlformats.org/presentationml/2006/main">
  <p:tag name="KSO_WM_UNIT_TYPE" val="f"/>
  <p:tag name="KSO_WM_UNIT_INDEX" val="1"/>
  <p:tag name="KSO_WM_UNIT_ID" val="_2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0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4*l_h_f*1_1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91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4*l_h_a*1_2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92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4*l_h_f*1_2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93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4*l_h_a*1_3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94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4*l_h_f*1_3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95.xml><?xml version="1.0" encoding="utf-8"?>
<p:tagLst xmlns:p="http://schemas.openxmlformats.org/presentationml/2006/main">
  <p:tag name="KSO_WM_BEAUTIFY_FLAG" val="#wm#"/>
  <p:tag name="KSO_WM_UNIT_TYPE" val="l_h_a"/>
  <p:tag name="KSO_WM_UNIT_INDEX" val="1_4_1"/>
  <p:tag name="KSO_WM_UNIT_ID" val="diagram19882022_4*l_h_a*1_4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96.xml><?xml version="1.0" encoding="utf-8"?>
<p:tagLst xmlns:p="http://schemas.openxmlformats.org/presentationml/2006/main">
  <p:tag name="KSO_WM_BEAUTIFY_FLAG" val="#wm#"/>
  <p:tag name="KSO_WM_UNIT_TYPE" val="l_h_f"/>
  <p:tag name="KSO_WM_UNIT_INDEX" val="1_4_1"/>
  <p:tag name="KSO_WM_UNIT_ID" val="diagram19882022_4*l_h_f*1_4_1"/>
  <p:tag name="KSO_WM_TEMPLATE_INDEX" val="19882022"/>
  <p:tag name="KSO_WM_TAG_VERSION" val="2.0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97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98.xml><?xml version="1.0" encoding="utf-8"?>
<p:tagLst xmlns:p="http://schemas.openxmlformats.org/presentationml/2006/main">
  <p:tag name="KSO_WM_UNIT_PLACING_PICTURE_USER_VIEWPORT" val="{&quot;height&quot;:860,&quot;width&quot;:6471}"/>
  <p:tag name="KSO_WM_BEAUTIFY_FLAG" val=""/>
</p:tagLst>
</file>

<file path=ppt/tags/tag99.xml><?xml version="1.0" encoding="utf-8"?>
<p:tagLst xmlns:p="http://schemas.openxmlformats.org/presentationml/2006/main">
  <p:tag name="KSO_WM_SLIDE_TYPE" val="text"/>
  <p:tag name="KSO_WM_BEAUTIFY_FLAG" val="#wm#"/>
  <p:tag name="KSO_WM_TEMPLATE_CATEGORY" val="custom"/>
  <p:tag name="KSO_WM_TEMPLATE_USER_THEME" val="1"/>
  <p:tag name="KSO_WM_SLIDE_INDEX" val="8"/>
  <p:tag name="KSO_WM_SLIDE_ID" val="custom_8"/>
  <p:tag name="KSO_WM_TEMPLATE_SUBCATEGORY" val="29"/>
  <p:tag name="KSO_WM_SLIDE_LAYOUT" val="a_f"/>
  <p:tag name="KSO_WM_SLIDE_LAYOUT_CNT" val="1_1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A3040"/>
      </a:dk1>
      <a:lt1>
        <a:srgbClr val="FFFFFF"/>
      </a:lt1>
      <a:dk2>
        <a:srgbClr val="0A5A7C"/>
      </a:dk2>
      <a:lt2>
        <a:srgbClr val="E2F0F3"/>
      </a:lt2>
      <a:accent1>
        <a:srgbClr val="1EA7DC"/>
      </a:accent1>
      <a:accent2>
        <a:srgbClr val="1EA7DC"/>
      </a:accent2>
      <a:accent3>
        <a:srgbClr val="289DC9"/>
      </a:accent3>
      <a:accent4>
        <a:srgbClr val="2B96C0"/>
      </a:accent4>
      <a:accent5>
        <a:srgbClr val="2B8BB0"/>
      </a:accent5>
      <a:accent6>
        <a:srgbClr val="2D7A9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362710"/>
      </a:dk2>
      <a:lt2>
        <a:srgbClr val="FCF9F5"/>
      </a:lt2>
      <a:accent1>
        <a:srgbClr val="F0E3CE"/>
      </a:accent1>
      <a:accent2>
        <a:srgbClr val="F1E1C9"/>
      </a:accent2>
      <a:accent3>
        <a:srgbClr val="F8F1E5"/>
      </a:accent3>
      <a:accent4>
        <a:srgbClr val="F6C888"/>
      </a:accent4>
      <a:accent5>
        <a:srgbClr val="DBE6EA"/>
      </a:accent5>
      <a:accent6>
        <a:srgbClr val="C0B6A6"/>
      </a:accent6>
      <a:hlink>
        <a:srgbClr val="0026E5"/>
      </a:hlink>
      <a:folHlink>
        <a:srgbClr val="7E1FAD"/>
      </a:folHlink>
    </a:clrScheme>
    <a:fontScheme name="Office">
      <a:majorFont>
        <a:latin typeface="微软雅黑"/>
        <a:ea typeface="思源宋体 CN Heavy"/>
        <a:cs typeface=""/>
        <a:font script="Jpan" typeface="ＭＳ Ｐゴシック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微软雅黑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10980" g="6666" b="12941">
        <a:alpha val="100000"/>
      </a:scrgbClr>
    </a:dk2>
    <a:lt2>
      <a:scrgbClr r="100000" g="100000" b="100000">
        <a:alpha val="100000"/>
      </a:scrgbClr>
    </a:lt2>
    <a:accent1>
      <a:scrgbClr r="91764" g="33333" b="34901">
        <a:alpha val="100000"/>
      </a:scrgbClr>
    </a:accent1>
    <a:accent2>
      <a:scrgbClr r="89411" g="49019" b="24313">
        <a:alpha val="100000"/>
      </a:scrgbClr>
    </a:accent2>
    <a:accent3>
      <a:scrgbClr r="80000" g="61960" b="20392">
        <a:alpha val="100000"/>
      </a:scrgbClr>
    </a:accent3>
    <a:accent4>
      <a:scrgbClr r="67450" g="74117" b="30980">
        <a:alpha val="100000"/>
      </a:scrgbClr>
    </a:accent4>
    <a:accent5>
      <a:scrgbClr r="52156" g="83921" b="50588">
        <a:alpha val="100000"/>
      </a:scrgbClr>
    </a:accent5>
    <a:accent6>
      <a:scrgbClr r="33725" g="91764" b="74117">
        <a:alpha val="100000"/>
      </a:scrgbClr>
    </a:accent6>
    <a:hlink>
      <a:scrgbClr r="39607" g="54509" b="83529">
        <a:alpha val="100000"/>
      </a:scrgbClr>
    </a:hlink>
    <a:folHlink>
      <a:scrgbClr r="62352" g="41176" b="63921">
        <a:alpha val="100000"/>
      </a:scrgbClr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2442</Words>
  <Application>WPS 演示</Application>
  <PresentationFormat>On-screen Show (4:3)</PresentationFormat>
  <Paragraphs>239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</vt:lpstr>
      <vt:lpstr>Noto Sans SC</vt:lpstr>
      <vt:lpstr>Segoe Print</vt:lpstr>
      <vt:lpstr>思源宋体 CN Heavy</vt:lpstr>
      <vt:lpstr>Arial Unicode MS</vt:lpstr>
      <vt:lpstr>Calibri</vt:lpstr>
      <vt:lpstr>思源宋体 CN Heavy</vt:lpstr>
      <vt:lpstr>Office Theme</vt:lpstr>
      <vt:lpstr>Office 主题​​</vt:lpstr>
      <vt:lpstr>2025世界睡眠日  健康睡眠     优先之选</vt:lpstr>
      <vt:lpstr>    主题背景及意义</vt:lpstr>
      <vt:lpstr>目  录</vt:lpstr>
      <vt:lpstr>睡眠的重要性与健康益处</vt:lpstr>
      <vt:lpstr>  睡眠的重要性与健康益处</vt:lpstr>
      <vt:lpstr>睡眠不足的危害</vt:lpstr>
      <vt:lpstr>  中医视角的“熬夜伤身”</vt:lpstr>
      <vt:lpstr>  现代医学证据</vt:lpstr>
      <vt:lpstr>中西医睡眠理论</vt:lpstr>
      <vt:lpstr>  最佳睡眠时间段</vt:lpstr>
      <vt:lpstr>  时辰与脏腑对应关系</vt:lpstr>
      <vt:lpstr>  西医观点 激素调节、身体修复的关键期</vt:lpstr>
      <vt:lpstr>单击此处添加标题</vt:lpstr>
      <vt:lpstr>  </vt:lpstr>
      <vt:lpstr>不同年龄段的最佳睡眠时长</vt:lpstr>
      <vt:lpstr>  不同年龄段的最佳睡眠时长</vt:lpstr>
      <vt:lpstr>改善睡眠的实用方法</vt:lpstr>
      <vt:lpstr>  生活起居</vt:lpstr>
      <vt:lpstr>  饮食调理</vt:lpstr>
      <vt:lpstr>  情志调理</vt:lpstr>
      <vt:lpstr>  运动锻炼</vt:lpstr>
      <vt:lpstr>  中医特色技术</vt:lpstr>
      <vt:lpstr>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    °</cp:lastModifiedBy>
  <cp:revision>9</cp:revision>
  <dcterms:created xsi:type="dcterms:W3CDTF">2006-08-16T00:00:00Z</dcterms:created>
  <dcterms:modified xsi:type="dcterms:W3CDTF">2025-03-19T14:58:59Z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44EBD3446C96401FA4FF013E81339889_12</vt:lpwstr>
  </property>
  <property fmtid="{D5CDD505-2E9C-101B-9397-08002B2CF9AE}" pid="3" name="KSOProductBuildVer">
    <vt:lpwstr>2052-12.1.0.20305</vt:lpwstr>
  </property>
</Properties>
</file>